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6B3FF"/>
    <a:srgbClr val="97F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C1AE-0DAF-4FFF-97C2-2F362B40C0DC}" type="datetimeFigureOut">
              <a:rPr lang="es-ES" smtClean="0"/>
              <a:t>18/06/2012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6E58-C2A1-4E47-8C6F-B3C4B8A0E6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907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C1AE-0DAF-4FFF-97C2-2F362B40C0DC}" type="datetimeFigureOut">
              <a:rPr lang="es-ES" smtClean="0"/>
              <a:t>18/06/2012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6E58-C2A1-4E47-8C6F-B3C4B8A0E6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783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C1AE-0DAF-4FFF-97C2-2F362B40C0DC}" type="datetimeFigureOut">
              <a:rPr lang="es-ES" smtClean="0"/>
              <a:t>18/06/2012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6E58-C2A1-4E47-8C6F-B3C4B8A0E6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155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C1AE-0DAF-4FFF-97C2-2F362B40C0DC}" type="datetimeFigureOut">
              <a:rPr lang="es-ES" smtClean="0"/>
              <a:t>18/06/2012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6E58-C2A1-4E47-8C6F-B3C4B8A0E6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691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C1AE-0DAF-4FFF-97C2-2F362B40C0DC}" type="datetimeFigureOut">
              <a:rPr lang="es-ES" smtClean="0"/>
              <a:t>18/06/2012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6E58-C2A1-4E47-8C6F-B3C4B8A0E6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581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C1AE-0DAF-4FFF-97C2-2F362B40C0DC}" type="datetimeFigureOut">
              <a:rPr lang="es-ES" smtClean="0"/>
              <a:t>18/06/2012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6E58-C2A1-4E47-8C6F-B3C4B8A0E6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0699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C1AE-0DAF-4FFF-97C2-2F362B40C0DC}" type="datetimeFigureOut">
              <a:rPr lang="es-ES" smtClean="0"/>
              <a:t>18/06/2012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6E58-C2A1-4E47-8C6F-B3C4B8A0E6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9118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C1AE-0DAF-4FFF-97C2-2F362B40C0DC}" type="datetimeFigureOut">
              <a:rPr lang="es-ES" smtClean="0"/>
              <a:t>18/06/2012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6E58-C2A1-4E47-8C6F-B3C4B8A0E6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148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C1AE-0DAF-4FFF-97C2-2F362B40C0DC}" type="datetimeFigureOut">
              <a:rPr lang="es-ES" smtClean="0"/>
              <a:t>18/06/2012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6E58-C2A1-4E47-8C6F-B3C4B8A0E6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02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C1AE-0DAF-4FFF-97C2-2F362B40C0DC}" type="datetimeFigureOut">
              <a:rPr lang="es-ES" smtClean="0"/>
              <a:t>18/06/2012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6E58-C2A1-4E47-8C6F-B3C4B8A0E6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646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C1AE-0DAF-4FFF-97C2-2F362B40C0DC}" type="datetimeFigureOut">
              <a:rPr lang="es-ES" smtClean="0"/>
              <a:t>18/06/2012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6E58-C2A1-4E47-8C6F-B3C4B8A0E6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03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100">
              <a:srgbClr val="FFFF99"/>
            </a:gs>
            <a:gs pos="0">
              <a:srgbClr val="97FFE4"/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1C1AE-0DAF-4FFF-97C2-2F362B40C0DC}" type="datetimeFigureOut">
              <a:rPr lang="es-ES" smtClean="0"/>
              <a:t>18/06/2012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B6E58-C2A1-4E47-8C6F-B3C4B8A0E6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682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27584" y="12936"/>
            <a:ext cx="77048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O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bient" pitchFamily="34" charset="0"/>
              </a:rPr>
              <a:t>S</a:t>
            </a:r>
            <a:r>
              <a:rPr lang="es-CO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bient" pitchFamily="34" charset="0"/>
              </a:rPr>
              <a:t>or</a:t>
            </a:r>
            <a:r>
              <a:rPr lang="es-CO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bient" pitchFamily="34" charset="0"/>
              </a:rPr>
              <a:t> </a:t>
            </a:r>
            <a:r>
              <a:rPr lang="es-CO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bient" pitchFamily="34" charset="0"/>
              </a:rPr>
              <a:t>R</a:t>
            </a:r>
            <a:r>
              <a:rPr lang="es-CO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bient" pitchFamily="34" charset="0"/>
              </a:rPr>
              <a:t>osalía</a:t>
            </a:r>
            <a:r>
              <a:rPr lang="es-CO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bient" pitchFamily="34" charset="0"/>
              </a:rPr>
              <a:t> </a:t>
            </a:r>
            <a:r>
              <a:rPr lang="es-CO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bient" pitchFamily="34" charset="0"/>
              </a:rPr>
              <a:t>P</a:t>
            </a:r>
            <a:r>
              <a:rPr lang="es-CO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bient" pitchFamily="34" charset="0"/>
              </a:rPr>
              <a:t>estarino</a:t>
            </a:r>
            <a:endParaRPr lang="es-ES" sz="4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bient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502" y="1412776"/>
            <a:ext cx="6176996" cy="24018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251520" y="4149080"/>
            <a:ext cx="864095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Sobrina de D</a:t>
            </a:r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. Pestarino</a:t>
            </a:r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. Según un testimonio entró en el colegio de las Madres Pías de Ovada a los 5 años y permaneció allí hasta los 17 años. De ella no se tiene ninguna fotografía. </a:t>
            </a:r>
            <a:endParaRPr lang="es-ES" sz="3200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45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100">
              <a:srgbClr val="FFFF99"/>
            </a:gs>
            <a:gs pos="0">
              <a:srgbClr val="97FFE4"/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75" y="20324"/>
            <a:ext cx="4536846" cy="683767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4781128" y="438339"/>
            <a:ext cx="4176464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El confesor de la Comunidad era D</a:t>
            </a:r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. Pestarino </a:t>
            </a:r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pero Sor Rosalía se resiste y no quiere confesarse con su tío, cosa más que legítima y que </a:t>
            </a:r>
            <a:r>
              <a:rPr lang="es-E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hoy</a:t>
            </a:r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 viene leída con la apertura y la gran libertad con la cual la Iglesia ha caracterizado el Sacramento de la Confesión.</a:t>
            </a:r>
            <a:endParaRPr lang="es-ES" sz="3200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7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100">
              <a:srgbClr val="FFFF99"/>
            </a:gs>
            <a:gs pos="0">
              <a:srgbClr val="97FFE4"/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957" y="-1"/>
            <a:ext cx="4335043" cy="2996952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808956" cy="2996951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76885" y="3645024"/>
            <a:ext cx="878497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Las palabras de MM sonaban duras, muy exigentes. Era  el inicio de la fundación del Instituto y las palabras eran dichas a una persona en particular, no eran una «ley» para todas; Ella conocía a Sor Rosalía y sabía de qué tenía necesidad para vencerse a sí misma.</a:t>
            </a:r>
            <a:endParaRPr lang="es-ES" sz="3200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39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07" y="0"/>
            <a:ext cx="9144000" cy="413385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24201" y="4143930"/>
            <a:ext cx="885698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El objetivo de las palabras de MM no era obstaculizar la libertad, sino ayudar a «conseguir la victoria sobre el propio yo». Las palabras de la Madre insisten sobre la fe con la cual debe ser vivido el Sacramento de la Penitencia.</a:t>
            </a:r>
            <a:endParaRPr lang="es-ES" sz="3200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9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100">
              <a:srgbClr val="FFFF99"/>
            </a:gs>
            <a:gs pos="0">
              <a:srgbClr val="97FFE4"/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4" b="27032"/>
          <a:stretch/>
        </p:blipFill>
        <p:spPr>
          <a:xfrm>
            <a:off x="755576" y="303860"/>
            <a:ext cx="7848872" cy="3416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2 Rectángulo"/>
          <p:cNvSpPr/>
          <p:nvPr/>
        </p:nvSpPr>
        <p:spPr>
          <a:xfrm>
            <a:off x="251520" y="4005064"/>
            <a:ext cx="864096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En las memorias se dice claramente que Sor Rosalía debió luchar mucho para dominar la tendencia al egoísmo</a:t>
            </a:r>
            <a:r>
              <a:rPr lang="es-E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. Ella misma dice que «luchó como un león» y cuando se lo dijo a D. Pestarino el «Pobre santo se hizo el que no había entendido».</a:t>
            </a:r>
            <a:endParaRPr lang="es-ES" sz="3200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6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100">
              <a:srgbClr val="FFFF99"/>
            </a:gs>
            <a:gs pos="0">
              <a:srgbClr val="97FFE4"/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341" y="-18096"/>
            <a:ext cx="4644008" cy="3663120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96"/>
            <a:ext cx="4644008" cy="3663120"/>
          </a:xfrm>
          <a:prstGeom prst="rect">
            <a:avLst/>
          </a:prstGeom>
        </p:spPr>
      </p:pic>
      <p:sp>
        <p:nvSpPr>
          <p:cNvPr id="15" name="14 Rectángulo"/>
          <p:cNvSpPr/>
          <p:nvPr/>
        </p:nvSpPr>
        <p:spPr>
          <a:xfrm>
            <a:off x="312791" y="4231168"/>
            <a:ext cx="835292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Le daba trabajo acercarse a las niñas poco aseadas y bruscas pero pronto aprendió que la verdadera mortificación no es dejar un pedazo de pan, sino acercarse con amabilidad a estas niñas.</a:t>
            </a:r>
            <a:endParaRPr lang="es-ES" sz="3200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6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8059" y="1988840"/>
            <a:ext cx="5328592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La vida de esta Hermana se caracteriza por una santidad sencilla sin el rostro de la austeridad, pero verdadera y concreta. Las renuncias, los sacrificios, las fatigas están dentro de la vida de familia que MM intentó enseñarle.</a:t>
            </a:r>
            <a:endParaRPr lang="es-ES" sz="3200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651" y="2437899"/>
            <a:ext cx="3491880" cy="442010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72008" y="332656"/>
            <a:ext cx="896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bient" pitchFamily="34" charset="0"/>
              </a:rPr>
              <a:t>E</a:t>
            </a:r>
            <a:r>
              <a:rPr lang="es-CO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n la </a:t>
            </a:r>
            <a:r>
              <a:rPr lang="es-CO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bient" pitchFamily="34" charset="0"/>
              </a:rPr>
              <a:t>C</a:t>
            </a:r>
            <a:r>
              <a:rPr lang="es-CO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elda del </a:t>
            </a:r>
            <a:r>
              <a:rPr lang="es-CO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bient" pitchFamily="34" charset="0"/>
              </a:rPr>
              <a:t>C</a:t>
            </a:r>
            <a:r>
              <a:rPr lang="es-CO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orazón.</a:t>
            </a:r>
          </a:p>
        </p:txBody>
      </p:sp>
    </p:spTree>
    <p:extLst>
      <p:ext uri="{BB962C8B-B14F-4D97-AF65-F5344CB8AC3E}">
        <p14:creationId xmlns:p14="http://schemas.microsoft.com/office/powerpoint/2010/main" val="145893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100">
              <a:srgbClr val="FFFF99"/>
            </a:gs>
            <a:gs pos="0">
              <a:srgbClr val="97FFE4"/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6788" y="18159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bient" pitchFamily="34" charset="0"/>
              </a:rPr>
              <a:t>E</a:t>
            </a:r>
            <a:r>
              <a:rPr lang="es-CO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n la </a:t>
            </a:r>
            <a:r>
              <a:rPr lang="es-CO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bient" pitchFamily="34" charset="0"/>
              </a:rPr>
              <a:t>C</a:t>
            </a:r>
            <a:r>
              <a:rPr lang="es-CO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elda del </a:t>
            </a:r>
            <a:r>
              <a:rPr lang="es-CO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bient" pitchFamily="34" charset="0"/>
              </a:rPr>
              <a:t>C</a:t>
            </a:r>
            <a:r>
              <a:rPr lang="es-CO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orazón.</a:t>
            </a:r>
            <a:endParaRPr lang="es-CO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46430" y="1029258"/>
            <a:ext cx="848167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Sor Rosalía era una mujer viva, sentía la duda, la </a:t>
            </a:r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fatiga –y </a:t>
            </a:r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la </a:t>
            </a:r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manifestaba– </a:t>
            </a:r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Tenía dentro de su ser el fuego del amor a Dios y por eso combatía sin tregua todo lo que se oponía a Dios. No dejaba espacio a las tendencias egoístas.</a:t>
            </a:r>
            <a:endParaRPr lang="es-ES" sz="3200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58" b="4604"/>
          <a:stretch/>
        </p:blipFill>
        <p:spPr>
          <a:xfrm>
            <a:off x="-108520" y="3700040"/>
            <a:ext cx="9249401" cy="315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8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0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bient" pitchFamily="34" charset="0"/>
              </a:rPr>
              <a:t>E</a:t>
            </a:r>
            <a:r>
              <a:rPr lang="es-CO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n la </a:t>
            </a:r>
            <a:r>
              <a:rPr lang="es-CO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bient" pitchFamily="34" charset="0"/>
              </a:rPr>
              <a:t>C</a:t>
            </a:r>
            <a:r>
              <a:rPr lang="es-CO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elda del </a:t>
            </a:r>
            <a:r>
              <a:rPr lang="es-CO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bient" pitchFamily="34" charset="0"/>
              </a:rPr>
              <a:t>C</a:t>
            </a:r>
            <a:r>
              <a:rPr lang="es-CO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orazón.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0" y="4149080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Miraba con serenidad la propia realidad. </a:t>
            </a:r>
          </a:p>
          <a:p>
            <a:pPr algn="ctr"/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MM decía que lo importante es no hacer paz con los</a:t>
            </a:r>
          </a:p>
          <a:p>
            <a:pPr algn="ctr"/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defectos. Las oratorianas en Chieri decían que Sor Rosalía </a:t>
            </a:r>
          </a:p>
          <a:p>
            <a:pPr algn="ctr"/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«no solo enseñaba a evitar el pecado sino a querer a </a:t>
            </a:r>
          </a:p>
          <a:p>
            <a:pPr algn="ctr"/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Jesús y a María por medio de la oración».</a:t>
            </a:r>
            <a:endParaRPr lang="es-ES" sz="3200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8" b="25966"/>
          <a:stretch/>
        </p:blipFill>
        <p:spPr>
          <a:xfrm>
            <a:off x="454429" y="1028420"/>
            <a:ext cx="8128000" cy="294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276872"/>
            <a:ext cx="5834594" cy="458112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79512" y="548680"/>
            <a:ext cx="4464496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La vida de Sor Rosalía es el testimonio de una vida sencilla, comprometida con el apostolado educativo cotidiano, y aún en edad avanzada, no perdió el sentido profundo de ser consagrada a Dios.</a:t>
            </a:r>
          </a:p>
          <a:p>
            <a:pPr algn="ctr"/>
            <a:r>
              <a:rPr lang="es-CO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Es el testimonio de una vida percibida claramente como «ser para Dios» sobre todo, vivir para Él</a:t>
            </a:r>
            <a:r>
              <a:rPr lang="es-CO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.</a:t>
            </a:r>
            <a:endParaRPr lang="es-ES" sz="32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20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188640"/>
            <a:ext cx="878497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bient" pitchFamily="34" charset="0"/>
              </a:rPr>
              <a:t>A</a:t>
            </a:r>
            <a:r>
              <a:rPr lang="es-CO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lgunos de sus </a:t>
            </a:r>
            <a:r>
              <a:rPr lang="es-CO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P</a:t>
            </a:r>
            <a:r>
              <a:rPr lang="es-CO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ensamientos.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es-CO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«</a:t>
            </a:r>
            <a:r>
              <a:rPr lang="es-CO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Jesús nos está mirando continuamente. El ejercicio de la Divina Presencia nos da la confianza en Dios»</a:t>
            </a:r>
          </a:p>
          <a:p>
            <a:pPr lvl="0"/>
            <a:endParaRPr lang="es-CO" sz="320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  <a:p>
            <a:pPr marL="457200" lvl="0" indent="-457200">
              <a:buFont typeface="Wingdings" pitchFamily="2" charset="2"/>
              <a:buChar char="q"/>
            </a:pPr>
            <a:r>
              <a:rPr lang="es-CO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«… allá se ama al Señor, y cuando se ama se está contento también de sufrir. Yo estaré dispuesta a permanecer allí hasta el fin del mundo».</a:t>
            </a:r>
          </a:p>
          <a:p>
            <a:pPr marL="457200" lvl="0" indent="-457200">
              <a:buFont typeface="Wingdings" pitchFamily="2" charset="2"/>
              <a:buChar char="q"/>
            </a:pPr>
            <a:endParaRPr lang="es-CO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  <a:p>
            <a:pPr marL="457200" lvl="0" indent="-457200">
              <a:buFont typeface="Wingdings" pitchFamily="2" charset="2"/>
              <a:buChar char="q"/>
            </a:pPr>
            <a:r>
              <a:rPr lang="es-CO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«… no se qué decir, no encuentro pecados; me parece que la Santa Regla la he observado siempre, faltas de caridad no tengo… entonces, qué voy a decir?»</a:t>
            </a:r>
            <a:endParaRPr lang="es-CO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10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100">
              <a:srgbClr val="FFFF99"/>
            </a:gs>
            <a:gs pos="0">
              <a:srgbClr val="97FFE4"/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4664"/>
            <a:ext cx="4968552" cy="3726414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193106" y="4509120"/>
            <a:ext cx="878497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Nació en Mornés y murió en </a:t>
            </a:r>
            <a:r>
              <a:rPr lang="es-ES" sz="3200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Nizza</a:t>
            </a:r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 a los 90 años. Fue la primera maestra del Instituto que tuvo nombramiento oficial. Ayudó a Sor Emilia Mosca a redactar la primera crónica del Instituto. </a:t>
            </a:r>
            <a:endParaRPr lang="es-ES" sz="3200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1101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bient" pitchFamily="34" charset="0"/>
              </a:rPr>
              <a:t>A</a:t>
            </a:r>
            <a:r>
              <a:rPr lang="es-CO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lgunos de sus </a:t>
            </a:r>
            <a:r>
              <a:rPr lang="es-CO" sz="6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P</a:t>
            </a:r>
            <a:r>
              <a:rPr lang="es-CO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ensamientos.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71402" y="1610248"/>
            <a:ext cx="878497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«Jesús nos llama a Nazaret para vivir escondidas con </a:t>
            </a:r>
            <a:b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</a:br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 Él»</a:t>
            </a:r>
          </a:p>
          <a:p>
            <a:pPr marL="457200" indent="-457200">
              <a:buFont typeface="Wingdings" pitchFamily="2" charset="2"/>
              <a:buChar char="q"/>
            </a:pPr>
            <a:endParaRPr lang="es-CO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s-CO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«Cuando habéis hecho todo lo que ha sido ordenado hacer decid: somos siervos inútiles».</a:t>
            </a:r>
          </a:p>
          <a:p>
            <a:pPr marL="457200" indent="-457200">
              <a:buFont typeface="Wingdings" pitchFamily="2" charset="2"/>
              <a:buChar char="q"/>
            </a:pPr>
            <a:endParaRPr lang="es-CO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s-CO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Quien ama a Dios hace de todo para manifestar este amor, nuestra misión es propiamente ésta: ayudar a los jóvenes a hacer experiencia del amor de Dios».</a:t>
            </a:r>
            <a:endParaRPr lang="es-ES" sz="32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1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-9939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</a:t>
            </a:r>
            <a:r>
              <a:rPr lang="es-CO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l</a:t>
            </a:r>
            <a:r>
              <a:rPr lang="es-CO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 d</a:t>
            </a:r>
            <a:r>
              <a:rPr lang="es-CO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ecálogo</a:t>
            </a:r>
            <a:r>
              <a:rPr lang="es-CO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 </a:t>
            </a:r>
            <a:r>
              <a:rPr lang="es-CO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de</a:t>
            </a:r>
            <a:r>
              <a:rPr lang="es-CO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 S</a:t>
            </a:r>
            <a:r>
              <a:rPr lang="es-CO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or</a:t>
            </a:r>
            <a:r>
              <a:rPr lang="es-CO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 R</a:t>
            </a:r>
            <a:r>
              <a:rPr lang="es-CO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osalía.</a:t>
            </a:r>
            <a:endParaRPr lang="es-CO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4474" y="856357"/>
            <a:ext cx="8784976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>
              <a:buFont typeface="+mj-lt"/>
              <a:buAutoNum type="arabicPeriod"/>
            </a:pPr>
            <a:r>
              <a:rPr lang="es-CO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Esconder el sufrimiento y ser santamente alegre.</a:t>
            </a:r>
          </a:p>
          <a:p>
            <a:pPr marL="514350" indent="-514350">
              <a:buFont typeface="+mj-lt"/>
              <a:buAutoNum type="arabicPeriod"/>
            </a:pPr>
            <a:r>
              <a:rPr lang="es-CO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Llevar alegría a los corazones de otros.</a:t>
            </a:r>
          </a:p>
          <a:p>
            <a:pPr marL="514350" indent="-514350">
              <a:buFont typeface="+mj-lt"/>
              <a:buAutoNum type="arabicPeriod"/>
            </a:pPr>
            <a:r>
              <a:rPr lang="es-CO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Buen ejemplo y buenas palabras.</a:t>
            </a:r>
          </a:p>
          <a:p>
            <a:pPr marL="514350" indent="-514350">
              <a:buFont typeface="+mj-lt"/>
              <a:buAutoNum type="arabicPeriod"/>
            </a:pPr>
            <a:r>
              <a:rPr lang="es-CO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Humildad en pensamientos y palabras.</a:t>
            </a:r>
          </a:p>
          <a:p>
            <a:pPr marL="514350" indent="-514350">
              <a:buFont typeface="+mj-lt"/>
              <a:buAutoNum type="arabicPeriod"/>
            </a:pPr>
            <a:r>
              <a:rPr lang="es-CO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… (ilegible)</a:t>
            </a:r>
          </a:p>
          <a:p>
            <a:pPr marL="514350" indent="-514350">
              <a:buFont typeface="+mj-lt"/>
              <a:buAutoNum type="arabicPeriod"/>
            </a:pPr>
            <a:r>
              <a:rPr lang="es-CO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No tener excepciones.</a:t>
            </a:r>
          </a:p>
          <a:p>
            <a:pPr marL="514350" indent="-514350">
              <a:buFont typeface="+mj-lt"/>
              <a:buAutoNum type="arabicPeriod"/>
            </a:pPr>
            <a:r>
              <a:rPr lang="es-CO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Nada pedir y nada rehusar.</a:t>
            </a:r>
          </a:p>
          <a:p>
            <a:pPr marL="514350" indent="-514350">
              <a:buFont typeface="+mj-lt"/>
              <a:buAutoNum type="arabicPeriod"/>
            </a:pPr>
            <a:r>
              <a:rPr lang="es-CO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Repetir a menudo: ¿Qué haría María Santísima en mi </a:t>
            </a:r>
            <a:r>
              <a:rPr lang="es-CO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caso?.</a:t>
            </a:r>
            <a:endParaRPr lang="es-CO" sz="3200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CO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Silencio y hablar en voz baja.</a:t>
            </a:r>
          </a:p>
          <a:p>
            <a:pPr marL="514350" indent="-514350">
              <a:buFont typeface="+mj-lt"/>
              <a:buAutoNum type="arabicPeriod"/>
            </a:pPr>
            <a:r>
              <a:rPr lang="es-CO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Ser muy buena con… Jesús será bueno conmigo a la hora de la muerte.</a:t>
            </a:r>
            <a:endParaRPr lang="es-ES" sz="3200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42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100">
              <a:srgbClr val="FFFF99"/>
            </a:gs>
            <a:gs pos="0">
              <a:srgbClr val="97FFE4"/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188640"/>
            <a:ext cx="8712968" cy="72327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8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Pidamos el don de difundir por todas partes el «buen perfume de Cristo»</a:t>
            </a:r>
          </a:p>
          <a:p>
            <a:endParaRPr lang="es-CO" sz="320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  <a:p>
            <a:pPr algn="just"/>
            <a:r>
              <a:rPr lang="es-CO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Jesús, ayúdame a difundir tu perfume por donde yo pase. Inunda mi alma de tu Espíritu y de tu Vida.</a:t>
            </a:r>
          </a:p>
          <a:p>
            <a:pPr algn="just"/>
            <a:endParaRPr lang="es-CO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  <a:p>
            <a:pPr algn="just"/>
            <a:r>
              <a:rPr lang="es-CO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Invádeme completamente y hazte del todo Maestro de mi ser par que mi vida sea una emanación de la tuya.</a:t>
            </a:r>
          </a:p>
          <a:p>
            <a:pPr algn="just"/>
            <a:endParaRPr lang="es-CO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  <a:p>
            <a:pPr algn="just"/>
            <a:r>
              <a:rPr lang="es-CO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Ilumina sirviéndote de </a:t>
            </a:r>
            <a:r>
              <a:rPr lang="es-CO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mí </a:t>
            </a:r>
            <a:r>
              <a:rPr lang="es-CO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y toma posesión de mí, de tal manera que cada persona a la queme acerque pueda sentir tu presencia en mí. </a:t>
            </a:r>
            <a:endParaRPr lang="es-CO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  <a:p>
            <a:pPr algn="ctr"/>
            <a:endParaRPr lang="es-ES" sz="4800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26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100">
              <a:srgbClr val="FFFF99"/>
            </a:gs>
            <a:gs pos="0">
              <a:srgbClr val="97FFE4"/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88640"/>
            <a:ext cx="8856984" cy="63401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Permanece en mí, entonces resplandeceré con tu esplendor y podré ser luz para los otros. Esta luz tendrá su fuente en </a:t>
            </a:r>
            <a:r>
              <a:rPr lang="es-ES" sz="3200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Tí</a:t>
            </a:r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, Jesús, y no saldrá de </a:t>
            </a:r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mí </a:t>
            </a:r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ni un pequeño rayo. Serás Tú </a:t>
            </a:r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quien ilumine a </a:t>
            </a:r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los otros sirviéndote de mí.</a:t>
            </a:r>
          </a:p>
          <a:p>
            <a:endParaRPr lang="es-ES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  <a:p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Sugiéreme la alabanza que te es más grata, que ilumine a los otros a mi alrededor, que yo no predique con palabras sino con el ejemplo, a través de mis acciones, con el fulgor visible del amor, que mi corazón recibe de </a:t>
            </a:r>
            <a:r>
              <a:rPr lang="es-ES" sz="3200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Tí</a:t>
            </a:r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   </a:t>
            </a:r>
          </a:p>
          <a:p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 AMÉN </a:t>
            </a:r>
          </a:p>
          <a:p>
            <a:pPr algn="ctr"/>
            <a:r>
              <a:rPr lang="es-CO" sz="2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Jhon</a:t>
            </a:r>
            <a:r>
              <a:rPr lang="es-CO" sz="2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 Henry </a:t>
            </a:r>
            <a:r>
              <a:rPr lang="es-CO" sz="2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Newman</a:t>
            </a:r>
            <a:endParaRPr lang="es-ES" sz="22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89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62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100">
              <a:srgbClr val="FFFF99"/>
            </a:gs>
            <a:gs pos="0">
              <a:srgbClr val="97FFE4"/>
            </a:gs>
            <a:gs pos="44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8" y="0"/>
            <a:ext cx="9144000" cy="450912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874266" y="1488659"/>
            <a:ext cx="2193253" cy="3052771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686326" y="4887351"/>
            <a:ext cx="76300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Encontrarse con Sor Rosalía Pestarino significa poder considerar la sencillez del cotidiano que se vive en Mornés.</a:t>
            </a:r>
            <a:endParaRPr lang="es-ES" sz="3200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1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100">
              <a:srgbClr val="FFFF99"/>
            </a:gs>
            <a:gs pos="0">
              <a:srgbClr val="97FFE4"/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7"/>
          <a:stretch/>
        </p:blipFill>
        <p:spPr>
          <a:xfrm>
            <a:off x="0" y="2557220"/>
            <a:ext cx="9144000" cy="430078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11" y="4406214"/>
            <a:ext cx="3127389" cy="2462819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175802"/>
            <a:ext cx="91440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Cuando a los 21 años se encontró con </a:t>
            </a:r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D. Bosco </a:t>
            </a:r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y se confesó con él, oyó que le dijo: «Hazte Hermana» palabras que no digirió porque no tenía intención de entrar donde las Madres Pías y</a:t>
            </a:r>
            <a:r>
              <a:rPr lang="es-E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 todavía no existían las </a:t>
            </a:r>
            <a:r>
              <a:rPr lang="es-E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FMA.</a:t>
            </a:r>
            <a:endParaRPr lang="es-ES" sz="3200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48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49"/>
          <a:stretch/>
        </p:blipFill>
        <p:spPr>
          <a:xfrm>
            <a:off x="-9063" y="1700808"/>
            <a:ext cx="9153063" cy="5180145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1962" y="5085184"/>
            <a:ext cx="2556792" cy="177281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74980" y="332656"/>
            <a:ext cx="8784976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Entró en el Instituto a los 25 años aunque D. Pestarino y el hermano sacerdote de  Rosalía trataron de disuadirla  porque decían que para ella era un «pan muy duro» y no resistiría. «El Instituto no es para ti» le decían, tú naciste y fuiste levantada en las comodidades y allí les falta hasta el pan. Si quieres ser Hermana busca otro Instituto.</a:t>
            </a:r>
            <a:endParaRPr lang="es-ES" sz="3200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17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100">
              <a:srgbClr val="FFFF99"/>
            </a:gs>
            <a:gs pos="0">
              <a:srgbClr val="97FFE4"/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4" b="29941"/>
          <a:stretch/>
        </p:blipFill>
        <p:spPr>
          <a:xfrm>
            <a:off x="0" y="0"/>
            <a:ext cx="9156411" cy="4572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79512" y="4725144"/>
            <a:ext cx="8712967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Ella tenía una fuerte motivación: »Son tan fervorosas». </a:t>
            </a:r>
          </a:p>
          <a:p>
            <a:pPr algn="just"/>
            <a:r>
              <a:rPr lang="es-CO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La alegría y serenidad de aquellas mujeres, atrajeron a Rosalía que hasta ahora había vivido en la comodidad y no conocía la privación y el sacrificio.</a:t>
            </a:r>
            <a:endParaRPr lang="es-ES" sz="3200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42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32743"/>
            <a:ext cx="1674905" cy="2926271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5413"/>
            <a:ext cx="7092280" cy="3982587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1" y="2635971"/>
            <a:ext cx="9148761" cy="5614957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79512" y="188640"/>
            <a:ext cx="878497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3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Era sorprendente ver que muchachas de Mornés donde la vida era de extrema pobreza, con menos de lo esencial para vivir, se </a:t>
            </a:r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mostraran</a:t>
            </a:r>
            <a:r>
              <a:rPr lang="es-ES" sz="3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 contentas. Hacían experiencia de aquella comunión que hoy es el lenguaje más elocuente para una propuesta vocacional.</a:t>
            </a:r>
            <a:endParaRPr lang="es-ES" sz="32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02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100">
              <a:srgbClr val="FFFF99"/>
            </a:gs>
            <a:gs pos="0">
              <a:srgbClr val="97FFE4"/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92" y="188641"/>
            <a:ext cx="5228888" cy="3456384"/>
          </a:xfrm>
          <a:prstGeom prst="snip2DiagRect">
            <a:avLst>
              <a:gd name="adj1" fmla="val 1264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Rectángulo"/>
          <p:cNvSpPr/>
          <p:nvPr/>
        </p:nvSpPr>
        <p:spPr>
          <a:xfrm>
            <a:off x="107504" y="3822997"/>
            <a:ext cx="885698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32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«Yo lo sabía y veía que en el Colegio se vivía en mucha pobreza, pero veía siempre a las Hermanas tan fervorosas y contentas, que a pesar de todas las oposiciones entré a la Comunidad. Verdaderamente el alimento era ordinario y escaso; pero yo estaba contenta»</a:t>
            </a:r>
            <a:endParaRPr lang="es-ES" sz="3200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20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100">
              <a:srgbClr val="FFFF99"/>
            </a:gs>
            <a:gs pos="0">
              <a:srgbClr val="97FFE4"/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0"/>
            <a:ext cx="3818066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79513" y="0"/>
            <a:ext cx="511256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bient" pitchFamily="34" charset="0"/>
              </a:rPr>
              <a:t>E</a:t>
            </a:r>
            <a:r>
              <a:rPr lang="es-CO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n la </a:t>
            </a:r>
            <a:r>
              <a:rPr lang="es-CO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bient" pitchFamily="34" charset="0"/>
              </a:rPr>
              <a:t>E</a:t>
            </a:r>
            <a:r>
              <a:rPr lang="es-CO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scuela</a:t>
            </a:r>
            <a:r>
              <a:rPr lang="es-CO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bient" pitchFamily="34" charset="0"/>
              </a:rPr>
              <a:t> </a:t>
            </a:r>
            <a:r>
              <a:rPr lang="es-CO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de la </a:t>
            </a:r>
            <a:r>
              <a:rPr lang="es-CO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bient" pitchFamily="34" charset="0"/>
              </a:rPr>
              <a:t>M</a:t>
            </a:r>
            <a:r>
              <a:rPr lang="es-CO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adre.</a:t>
            </a:r>
          </a:p>
          <a:p>
            <a:pPr lvl="0" algn="just"/>
            <a:endParaRPr lang="es-CO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  <a:p>
            <a:pPr lvl="0" algn="just"/>
            <a:r>
              <a:rPr lang="es-CO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Empezó su </a:t>
            </a:r>
            <a:r>
              <a:rPr lang="es-CO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«combate </a:t>
            </a:r>
            <a:r>
              <a:rPr lang="es-CO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espiritual» sin perder nunca la vivacidad que la caracterizaba. MM la conocía bien porque era su paisana, 12 años menor que ella. Era inteligente y culta. Sobre la base de la confianza la llevaba a vencerse a sí misma sin quitarle la libertad.</a:t>
            </a:r>
            <a:endParaRPr lang="es-ES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15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1241</Words>
  <Application>Microsoft Office PowerPoint</Application>
  <PresentationFormat>Presentación en pantalla (4:3)</PresentationFormat>
  <Paragraphs>65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Luffi</cp:lastModifiedBy>
  <cp:revision>47</cp:revision>
  <dcterms:created xsi:type="dcterms:W3CDTF">2012-06-12T13:24:55Z</dcterms:created>
  <dcterms:modified xsi:type="dcterms:W3CDTF">2012-06-18T19:53:57Z</dcterms:modified>
</cp:coreProperties>
</file>