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63" r:id="rId3"/>
    <p:sldId id="264" r:id="rId4"/>
    <p:sldId id="261" r:id="rId5"/>
    <p:sldId id="257" r:id="rId6"/>
    <p:sldId id="260" r:id="rId7"/>
    <p:sldId id="262" r:id="rId8"/>
    <p:sldId id="265" r:id="rId9"/>
    <p:sldId id="266" r:id="rId10"/>
    <p:sldId id="267" r:id="rId11"/>
    <p:sldId id="258" r:id="rId12"/>
    <p:sldId id="259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FFF9F"/>
    <a:srgbClr val="FFFF99"/>
    <a:srgbClr val="CC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53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829F37-3C7E-45E8-8E85-F31E697AB8CC}" type="datetimeFigureOut">
              <a:rPr lang="es-ES" smtClean="0"/>
              <a:t>18/06/2012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E405E5-F8C3-433E-B90B-F0D94223160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656870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E405E5-F8C3-433E-B90B-F0D942231607}" type="slidenum">
              <a:rPr lang="es-ES" smtClean="0"/>
              <a:t>14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991914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01692-E9BE-4819-9704-4621B44B74C8}" type="datetimeFigureOut">
              <a:rPr lang="es-ES" smtClean="0"/>
              <a:t>18/06/2012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452A1-8209-4073-A4D5-D4967F4DBED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41838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01692-E9BE-4819-9704-4621B44B74C8}" type="datetimeFigureOut">
              <a:rPr lang="es-ES" smtClean="0"/>
              <a:t>18/06/2012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452A1-8209-4073-A4D5-D4967F4DBED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17139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01692-E9BE-4819-9704-4621B44B74C8}" type="datetimeFigureOut">
              <a:rPr lang="es-ES" smtClean="0"/>
              <a:t>18/06/2012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452A1-8209-4073-A4D5-D4967F4DBED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209212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01692-E9BE-4819-9704-4621B44B74C8}" type="datetimeFigureOut">
              <a:rPr lang="es-ES" smtClean="0"/>
              <a:t>18/06/2012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452A1-8209-4073-A4D5-D4967F4DBED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8446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01692-E9BE-4819-9704-4621B44B74C8}" type="datetimeFigureOut">
              <a:rPr lang="es-ES" smtClean="0"/>
              <a:t>18/06/2012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452A1-8209-4073-A4D5-D4967F4DBED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314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01692-E9BE-4819-9704-4621B44B74C8}" type="datetimeFigureOut">
              <a:rPr lang="es-ES" smtClean="0"/>
              <a:t>18/06/2012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452A1-8209-4073-A4D5-D4967F4DBED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549125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01692-E9BE-4819-9704-4621B44B74C8}" type="datetimeFigureOut">
              <a:rPr lang="es-ES" smtClean="0"/>
              <a:t>18/06/2012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452A1-8209-4073-A4D5-D4967F4DBED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951347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01692-E9BE-4819-9704-4621B44B74C8}" type="datetimeFigureOut">
              <a:rPr lang="es-ES" smtClean="0"/>
              <a:t>18/06/2012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452A1-8209-4073-A4D5-D4967F4DBED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513058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01692-E9BE-4819-9704-4621B44B74C8}" type="datetimeFigureOut">
              <a:rPr lang="es-ES" smtClean="0"/>
              <a:t>18/06/2012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452A1-8209-4073-A4D5-D4967F4DBED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788182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01692-E9BE-4819-9704-4621B44B74C8}" type="datetimeFigureOut">
              <a:rPr lang="es-ES" smtClean="0"/>
              <a:t>18/06/2012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452A1-8209-4073-A4D5-D4967F4DBED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512670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01692-E9BE-4819-9704-4621B44B74C8}" type="datetimeFigureOut">
              <a:rPr lang="es-ES" smtClean="0"/>
              <a:t>18/06/2012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452A1-8209-4073-A4D5-D4967F4DBED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0166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FF66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bg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201692-E9BE-4819-9704-4621B44B74C8}" type="datetimeFigureOut">
              <a:rPr lang="es-ES" smtClean="0"/>
              <a:t>18/06/2012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4452A1-8209-4073-A4D5-D4967F4DBED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23559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jpg"/><Relationship Id="rId4" Type="http://schemas.openxmlformats.org/officeDocument/2006/relationships/image" Target="../media/image23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FFF9F"/>
            </a:gs>
            <a:gs pos="50000">
              <a:schemeClr val="accent1">
                <a:tint val="44500"/>
                <a:satMod val="160000"/>
              </a:schemeClr>
            </a:gs>
            <a:gs pos="100000">
              <a:srgbClr val="FFFF99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39816" y="0"/>
            <a:ext cx="8480656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tabLst>
                <a:tab pos="5021263" algn="l"/>
              </a:tabLst>
            </a:pPr>
            <a:r>
              <a:rPr lang="es-ES" sz="66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Adobe Gothic Std B" pitchFamily="34" charset="-128"/>
              </a:rPr>
              <a:t>S</a:t>
            </a:r>
            <a:r>
              <a:rPr lang="es-ES" sz="32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dobe Gothic Std B" pitchFamily="34" charset="-128"/>
                <a:ea typeface="Adobe Gothic Std B" pitchFamily="34" charset="-128"/>
              </a:rPr>
              <a:t>or </a:t>
            </a:r>
            <a:r>
              <a:rPr lang="es-ES" sz="66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Adobe Gothic Std B" pitchFamily="34" charset="-128"/>
              </a:rPr>
              <a:t>Á</a:t>
            </a:r>
            <a:r>
              <a:rPr lang="es-ES" sz="32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dobe Gothic Std B" pitchFamily="34" charset="-128"/>
                <a:ea typeface="Adobe Gothic Std B" pitchFamily="34" charset="-128"/>
              </a:rPr>
              <a:t>ngela </a:t>
            </a:r>
            <a:r>
              <a:rPr lang="es-ES" sz="6600" b="1" cap="none" spc="0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Adobe Gothic Std B" pitchFamily="34" charset="-128"/>
              </a:rPr>
              <a:t>C</a:t>
            </a:r>
            <a:r>
              <a:rPr lang="es-ES" sz="3200" b="1" cap="none" spc="0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dobe Gothic Std B" pitchFamily="34" charset="-128"/>
                <a:ea typeface="Adobe Gothic Std B" pitchFamily="34" charset="-128"/>
              </a:rPr>
              <a:t>assulo</a:t>
            </a:r>
            <a:endParaRPr lang="es-ES" sz="32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dobe Gothic Std B" pitchFamily="34" charset="-128"/>
              <a:ea typeface="Adobe Gothic Std B" pitchFamily="34" charset="-128"/>
            </a:endParaRPr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07"/>
          <a:stretch/>
        </p:blipFill>
        <p:spPr>
          <a:xfrm>
            <a:off x="4430460" y="1377551"/>
            <a:ext cx="4274067" cy="246588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7 Rectángulo"/>
          <p:cNvSpPr/>
          <p:nvPr/>
        </p:nvSpPr>
        <p:spPr>
          <a:xfrm>
            <a:off x="281729" y="4293096"/>
            <a:ext cx="8480656" cy="224676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es-CO" sz="28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" pitchFamily="34" charset="0"/>
                <a:ea typeface="Adobe Gothic Std B" pitchFamily="34" charset="-128"/>
              </a:rPr>
              <a:t>Pidió ir a las misiones y  partió con la primera expedición misionera. Con Sor Ángela </a:t>
            </a:r>
            <a:r>
              <a:rPr lang="es-CO" sz="2800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" pitchFamily="34" charset="0"/>
                <a:ea typeface="Adobe Gothic Std B" pitchFamily="34" charset="-128"/>
              </a:rPr>
              <a:t>Vallese</a:t>
            </a:r>
            <a:r>
              <a:rPr lang="es-CO" sz="28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" pitchFamily="34" charset="0"/>
                <a:ea typeface="Adobe Gothic Std B" pitchFamily="34" charset="-128"/>
              </a:rPr>
              <a:t> fue escogida para la evangelización de la Patagonia. Permaneció  13 años en Carmen de Patagones. Fue compañera de Sor Teresa </a:t>
            </a:r>
            <a:r>
              <a:rPr lang="es-CO" sz="2800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" pitchFamily="34" charset="0"/>
                <a:ea typeface="Adobe Gothic Std B" pitchFamily="34" charset="-128"/>
              </a:rPr>
              <a:t>Gedda</a:t>
            </a:r>
            <a:endParaRPr lang="es-ES" sz="2800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erlin Sans FB" pitchFamily="34" charset="0"/>
              <a:ea typeface="Adobe Gothic Std B" pitchFamily="34" charset="-128"/>
            </a:endParaRP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19064" y="1343459"/>
            <a:ext cx="4121543" cy="253406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255364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FFF9F"/>
            </a:gs>
            <a:gs pos="50000">
              <a:schemeClr val="accent1">
                <a:tint val="44500"/>
                <a:satMod val="160000"/>
              </a:schemeClr>
            </a:gs>
            <a:gs pos="100000">
              <a:srgbClr val="FFFF99"/>
            </a:gs>
          </a:gsLst>
          <a:lin ang="108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4927" y="260648"/>
            <a:ext cx="3878048" cy="283609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4 Rectángulo"/>
          <p:cNvSpPr/>
          <p:nvPr/>
        </p:nvSpPr>
        <p:spPr>
          <a:xfrm>
            <a:off x="317092" y="3197999"/>
            <a:ext cx="8640960" cy="35394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es-ES" sz="2800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" pitchFamily="34" charset="0"/>
              </a:rPr>
              <a:t>Era una mujer en la que no había división entre contemplación y acción. Proveía, en aquella incómoda cocina de la </a:t>
            </a:r>
            <a:r>
              <a:rPr lang="es-ES" sz="2800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" pitchFamily="34" charset="0"/>
              </a:rPr>
              <a:t>misi</a:t>
            </a:r>
            <a:r>
              <a:rPr lang="es-ES" sz="28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" pitchFamily="34" charset="0"/>
              </a:rPr>
              <a:t>ón </a:t>
            </a:r>
            <a:r>
              <a:rPr lang="es-ES" sz="28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" pitchFamily="34" charset="0"/>
              </a:rPr>
              <a:t>a 300 </a:t>
            </a:r>
            <a:r>
              <a:rPr lang="es-ES" sz="28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" pitchFamily="34" charset="0"/>
              </a:rPr>
              <a:t>personas, </a:t>
            </a:r>
            <a:r>
              <a:rPr lang="es-ES" sz="28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" pitchFamily="34" charset="0"/>
              </a:rPr>
              <a:t>trayendo la leña </a:t>
            </a:r>
            <a:r>
              <a:rPr lang="es-ES" sz="28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" pitchFamily="34" charset="0"/>
              </a:rPr>
              <a:t>desde </a:t>
            </a:r>
            <a:r>
              <a:rPr lang="es-ES" sz="28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" pitchFamily="34" charset="0"/>
              </a:rPr>
              <a:t>varios kilómetros de </a:t>
            </a:r>
            <a:r>
              <a:rPr lang="es-ES" sz="28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" pitchFamily="34" charset="0"/>
              </a:rPr>
              <a:t>distancia, </a:t>
            </a:r>
            <a:r>
              <a:rPr lang="es-ES" sz="28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" pitchFamily="34" charset="0"/>
              </a:rPr>
              <a:t>entre el viento helado y el extenuante sol de verano. Para ella todo era natural, </a:t>
            </a:r>
            <a:r>
              <a:rPr lang="es-ES" sz="28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" pitchFamily="34" charset="0"/>
              </a:rPr>
              <a:t>hasta </a:t>
            </a:r>
            <a:r>
              <a:rPr lang="es-ES" sz="28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" pitchFamily="34" charset="0"/>
              </a:rPr>
              <a:t>la gran caridad que tenía en su corazón para con sus </a:t>
            </a:r>
            <a:r>
              <a:rPr lang="es-ES" sz="28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" pitchFamily="34" charset="0"/>
              </a:rPr>
              <a:t>Hermanas, </a:t>
            </a:r>
            <a:r>
              <a:rPr lang="es-ES" sz="28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" pitchFamily="34" charset="0"/>
              </a:rPr>
              <a:t>especialmente las cansadas o enfermas.</a:t>
            </a:r>
            <a:endParaRPr lang="es-ES" sz="2800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erlin Sans FB" pitchFamily="34" charset="0"/>
            </a:endParaRPr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76573"/>
            <a:ext cx="3810000" cy="28575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98781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FFF9F"/>
            </a:gs>
            <a:gs pos="50000">
              <a:schemeClr val="accent1">
                <a:tint val="44500"/>
                <a:satMod val="160000"/>
              </a:schemeClr>
            </a:gs>
            <a:gs pos="100000">
              <a:srgbClr val="FFFF99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30" b="5040"/>
          <a:stretch/>
        </p:blipFill>
        <p:spPr>
          <a:xfrm>
            <a:off x="-1182" y="2780928"/>
            <a:ext cx="9144000" cy="4077072"/>
          </a:xfrm>
          <a:prstGeom prst="rect">
            <a:avLst/>
          </a:prstGeom>
        </p:spPr>
      </p:pic>
      <p:sp>
        <p:nvSpPr>
          <p:cNvPr id="5" name="4 Rectángulo"/>
          <p:cNvSpPr/>
          <p:nvPr/>
        </p:nvSpPr>
        <p:spPr>
          <a:xfrm>
            <a:off x="214334" y="404664"/>
            <a:ext cx="8712968" cy="18158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es-ES" sz="2800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" pitchFamily="34" charset="0"/>
              </a:rPr>
              <a:t>Su vida estuvo encendida en el fuego de la caridad.</a:t>
            </a:r>
          </a:p>
          <a:p>
            <a:pPr algn="just"/>
            <a:r>
              <a:rPr lang="es-CO" sz="2800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" pitchFamily="34" charset="0"/>
              </a:rPr>
              <a:t>Ella no pensaba nunca en sí misma, vivía sin envidias, sin celos hacia las Hermanas que tenían contacto directo con la gente y con los jóvenes.</a:t>
            </a:r>
            <a:endParaRPr lang="es-ES" sz="2800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erlin Sans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4895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FFF9F"/>
            </a:gs>
            <a:gs pos="50000">
              <a:schemeClr val="accent1">
                <a:tint val="44500"/>
                <a:satMod val="160000"/>
              </a:schemeClr>
            </a:gs>
            <a:gs pos="100000">
              <a:srgbClr val="FFFF99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499992" cy="6858000"/>
          </a:xfrm>
          <a:prstGeom prst="rect">
            <a:avLst/>
          </a:prstGeom>
        </p:spPr>
      </p:pic>
      <p:sp>
        <p:nvSpPr>
          <p:cNvPr id="3" name="2 Rectángulo"/>
          <p:cNvSpPr/>
          <p:nvPr/>
        </p:nvSpPr>
        <p:spPr>
          <a:xfrm>
            <a:off x="4572000" y="1443841"/>
            <a:ext cx="4499992" cy="39703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/>
            <a:r>
              <a:rPr lang="es-ES" sz="2800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" pitchFamily="34" charset="0"/>
              </a:rPr>
              <a:t>Su secreto </a:t>
            </a:r>
            <a:r>
              <a:rPr lang="es-ES" sz="2800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" pitchFamily="34" charset="0"/>
              </a:rPr>
              <a:t>estaba </a:t>
            </a:r>
            <a:r>
              <a:rPr lang="es-ES" sz="2800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" pitchFamily="34" charset="0"/>
              </a:rPr>
              <a:t>en el espíritu de fe. Teniendo tanto que hacer, su trabajo se desenvolvía en un plano  </a:t>
            </a:r>
            <a:r>
              <a:rPr lang="es-ES" sz="28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" pitchFamily="34" charset="0"/>
              </a:rPr>
              <a:t>sobrenatural </a:t>
            </a:r>
            <a:r>
              <a:rPr lang="es-ES" sz="2800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" pitchFamily="34" charset="0"/>
              </a:rPr>
              <a:t>porque miraba todo desde la fe, con paciencia, con amor; poseía </a:t>
            </a:r>
            <a:r>
              <a:rPr lang="es-ES" sz="2800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" pitchFamily="34" charset="0"/>
              </a:rPr>
              <a:t>el </a:t>
            </a:r>
            <a:r>
              <a:rPr lang="es-ES" sz="2800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" pitchFamily="34" charset="0"/>
              </a:rPr>
              <a:t>conocimiento de </a:t>
            </a:r>
            <a:r>
              <a:rPr lang="es-ES" sz="2800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" pitchFamily="34" charset="0"/>
              </a:rPr>
              <a:t>Dios, que le venía del Espíritu Santo</a:t>
            </a:r>
            <a:endParaRPr lang="es-ES" sz="2800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erlin Sans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0783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FFF9F"/>
            </a:gs>
            <a:gs pos="50000">
              <a:schemeClr val="accent1">
                <a:tint val="44500"/>
                <a:satMod val="160000"/>
              </a:schemeClr>
            </a:gs>
            <a:gs pos="100000">
              <a:srgbClr val="FFFF99"/>
            </a:gs>
          </a:gsLst>
          <a:lin ang="108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3847610"/>
          </a:xfrm>
          <a:prstGeom prst="rect">
            <a:avLst/>
          </a:prstGeom>
        </p:spPr>
      </p:pic>
      <p:sp>
        <p:nvSpPr>
          <p:cNvPr id="3" name="2 Rectángulo"/>
          <p:cNvSpPr/>
          <p:nvPr/>
        </p:nvSpPr>
        <p:spPr>
          <a:xfrm>
            <a:off x="149468" y="4221088"/>
            <a:ext cx="8856984" cy="224676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es-ES" sz="2800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" pitchFamily="34" charset="0"/>
              </a:rPr>
              <a:t>Vivía la oración incesante del corazón. No es necesario ir al desierto para vivir  la soledad del corazón.</a:t>
            </a:r>
          </a:p>
          <a:p>
            <a:pPr algn="just"/>
            <a:r>
              <a:rPr lang="es-CO" sz="28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" pitchFamily="34" charset="0"/>
              </a:rPr>
              <a:t>«Lo principal es permanecer con la mente y el corazón delante de Dios y continuar en su presencia día y noche hasta el </a:t>
            </a:r>
            <a:r>
              <a:rPr lang="es-CO" sz="28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" pitchFamily="34" charset="0"/>
              </a:rPr>
              <a:t>fin </a:t>
            </a:r>
            <a:r>
              <a:rPr lang="es-CO" sz="28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" pitchFamily="34" charset="0"/>
              </a:rPr>
              <a:t>de la vida».</a:t>
            </a:r>
            <a:endParaRPr lang="es-ES" sz="2800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erlin Sans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2178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FFF9F"/>
            </a:gs>
            <a:gs pos="50000">
              <a:schemeClr val="accent1">
                <a:tint val="44500"/>
                <a:satMod val="160000"/>
              </a:schemeClr>
            </a:gs>
            <a:gs pos="100000">
              <a:srgbClr val="FFFF99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30" t="4407" r="7495"/>
          <a:stretch/>
        </p:blipFill>
        <p:spPr>
          <a:xfrm>
            <a:off x="11658" y="11263"/>
            <a:ext cx="4596910" cy="6846737"/>
          </a:xfrm>
          <a:prstGeom prst="rect">
            <a:avLst/>
          </a:prstGeom>
        </p:spPr>
      </p:pic>
      <p:sp>
        <p:nvSpPr>
          <p:cNvPr id="3" name="2 Rectángulo"/>
          <p:cNvSpPr/>
          <p:nvPr/>
        </p:nvSpPr>
        <p:spPr>
          <a:xfrm>
            <a:off x="5004048" y="1556792"/>
            <a:ext cx="3816423" cy="39703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es-ES" sz="2800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" pitchFamily="34" charset="0"/>
              </a:rPr>
              <a:t>Los domingos se reservaba un tiempo largo para la oración y la lectura. Es ésta una característica de los </a:t>
            </a:r>
            <a:r>
              <a:rPr lang="es-ES" sz="2800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" pitchFamily="34" charset="0"/>
              </a:rPr>
              <a:t>orígenes -así </a:t>
            </a:r>
            <a:r>
              <a:rPr lang="es-ES" sz="2800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" pitchFamily="34" charset="0"/>
              </a:rPr>
              <a:t>sea hoy con metodologías </a:t>
            </a:r>
            <a:r>
              <a:rPr lang="es-ES" sz="2800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" pitchFamily="34" charset="0"/>
              </a:rPr>
              <a:t>distintas-, </a:t>
            </a:r>
            <a:r>
              <a:rPr lang="es-ES" sz="2800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" pitchFamily="34" charset="0"/>
              </a:rPr>
              <a:t>para celebrar el día del Señor.</a:t>
            </a:r>
            <a:endParaRPr lang="es-ES" sz="2800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erlin Sans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2078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FFF9F"/>
            </a:gs>
            <a:gs pos="50000">
              <a:schemeClr val="accent1">
                <a:tint val="44500"/>
                <a:satMod val="160000"/>
              </a:schemeClr>
            </a:gs>
            <a:gs pos="100000">
              <a:srgbClr val="FFFF99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579020"/>
            <a:ext cx="5544616" cy="369266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3 Rectángulo"/>
          <p:cNvSpPr/>
          <p:nvPr/>
        </p:nvSpPr>
        <p:spPr>
          <a:xfrm>
            <a:off x="179512" y="4725144"/>
            <a:ext cx="8856984" cy="18158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s-ES" sz="2800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" pitchFamily="34" charset="0"/>
              </a:rPr>
              <a:t>«No tengáis miedo de darle vuestro tiempo a Cristo. El tiempo dado a Cristo no es nunca tiempo perdido, sino ganado para la humanización profunda de nuestras relaciones y de nuestra vida»      </a:t>
            </a:r>
            <a:r>
              <a:rPr lang="es-ES" sz="2000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" pitchFamily="34" charset="0"/>
              </a:rPr>
              <a:t>Juan Pablo II</a:t>
            </a:r>
            <a:endParaRPr lang="es-ES" sz="2000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erlin Sans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4962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FFF9F"/>
            </a:gs>
            <a:gs pos="50000">
              <a:schemeClr val="accent1">
                <a:tint val="44500"/>
                <a:satMod val="160000"/>
              </a:schemeClr>
            </a:gs>
            <a:gs pos="100000">
              <a:srgbClr val="FFFF99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834"/>
          <a:stretch/>
        </p:blipFill>
        <p:spPr>
          <a:xfrm>
            <a:off x="-1" y="5779"/>
            <a:ext cx="3943783" cy="6852221"/>
          </a:xfrm>
          <a:prstGeom prst="rect">
            <a:avLst/>
          </a:prstGeom>
        </p:spPr>
      </p:pic>
      <p:sp>
        <p:nvSpPr>
          <p:cNvPr id="6" name="5 Rectángulo"/>
          <p:cNvSpPr/>
          <p:nvPr/>
        </p:nvSpPr>
        <p:spPr>
          <a:xfrm>
            <a:off x="4211960" y="1268760"/>
            <a:ext cx="4680520" cy="440120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es-ES" sz="2800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" pitchFamily="34" charset="0"/>
              </a:rPr>
              <a:t>Era raro que Sor Ángela </a:t>
            </a:r>
            <a:r>
              <a:rPr lang="es-ES" sz="2800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" pitchFamily="34" charset="0"/>
              </a:rPr>
              <a:t>-en </a:t>
            </a:r>
            <a:r>
              <a:rPr lang="es-ES" sz="2800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" pitchFamily="34" charset="0"/>
              </a:rPr>
              <a:t>medio de tantos </a:t>
            </a:r>
            <a:r>
              <a:rPr lang="es-ES" sz="2800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" pitchFamily="34" charset="0"/>
              </a:rPr>
              <a:t>quehaceres-, dejase </a:t>
            </a:r>
            <a:r>
              <a:rPr lang="es-ES" sz="2800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" pitchFamily="34" charset="0"/>
              </a:rPr>
              <a:t>pasar más de un cuarto de hora sin una oración, un acto de ofrecimiento, usando las palabras de </a:t>
            </a:r>
            <a:r>
              <a:rPr lang="es-ES" sz="2800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" pitchFamily="34" charset="0"/>
              </a:rPr>
              <a:t>una persona que </a:t>
            </a:r>
            <a:r>
              <a:rPr lang="es-ES" sz="2800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" pitchFamily="34" charset="0"/>
              </a:rPr>
              <a:t>había pasado de la oración </a:t>
            </a:r>
            <a:r>
              <a:rPr lang="es-ES" sz="2800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" pitchFamily="34" charset="0"/>
              </a:rPr>
              <a:t>forzada </a:t>
            </a:r>
            <a:r>
              <a:rPr lang="es-ES" sz="2800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" pitchFamily="34" charset="0"/>
              </a:rPr>
              <a:t>a la oración espontánea.</a:t>
            </a:r>
            <a:endParaRPr lang="es-ES" sz="2800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erlin Sans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433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FFF9F"/>
            </a:gs>
            <a:gs pos="50000">
              <a:schemeClr val="accent1">
                <a:tint val="44500"/>
                <a:satMod val="160000"/>
              </a:schemeClr>
            </a:gs>
            <a:gs pos="100000">
              <a:srgbClr val="FFFF99"/>
            </a:gs>
          </a:gsLst>
          <a:lin ang="108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23528" y="332656"/>
            <a:ext cx="4680520" cy="61247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es-ES" sz="2800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" pitchFamily="34" charset="0"/>
              </a:rPr>
              <a:t>El tratado del Amor de Dios de San Francisco de Sales era su libro preferido. Lo leía y lo comentaba a los otros cuando tenía oportunidad.</a:t>
            </a:r>
          </a:p>
          <a:p>
            <a:pPr algn="just"/>
            <a:r>
              <a:rPr lang="es-CO" sz="28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" pitchFamily="34" charset="0"/>
              </a:rPr>
              <a:t>Las Hermanas jóvenes se maravillaban de que Sor Ángela pudiera entender ese libro dada su escasa instrucción, y se lo decían a</a:t>
            </a:r>
          </a:p>
          <a:p>
            <a:pPr algn="just"/>
            <a:r>
              <a:rPr lang="es-CO" sz="2800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" pitchFamily="34" charset="0"/>
              </a:rPr>
              <a:t>Don </a:t>
            </a:r>
            <a:r>
              <a:rPr lang="es-CO" sz="2800" cap="none" spc="0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" pitchFamily="34" charset="0"/>
              </a:rPr>
              <a:t>Cagliero</a:t>
            </a:r>
            <a:r>
              <a:rPr lang="es-CO" sz="2800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" pitchFamily="34" charset="0"/>
              </a:rPr>
              <a:t>, quinen </a:t>
            </a:r>
            <a:r>
              <a:rPr lang="es-CO" sz="2800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" pitchFamily="34" charset="0"/>
              </a:rPr>
              <a:t>una </a:t>
            </a:r>
            <a:r>
              <a:rPr lang="es-CO" sz="2800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" pitchFamily="34" charset="0"/>
              </a:rPr>
              <a:t>ocasión, </a:t>
            </a:r>
            <a:r>
              <a:rPr lang="es-CO" sz="2800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" pitchFamily="34" charset="0"/>
              </a:rPr>
              <a:t>dijo: «Sor </a:t>
            </a:r>
            <a:r>
              <a:rPr lang="es-CO" sz="2800" cap="none" spc="0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" pitchFamily="34" charset="0"/>
              </a:rPr>
              <a:t>Cassulo</a:t>
            </a:r>
            <a:r>
              <a:rPr lang="es-CO" sz="2800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" pitchFamily="34" charset="0"/>
              </a:rPr>
              <a:t> lee libros que nosotros todavía no sabemos leer».</a:t>
            </a:r>
            <a:endParaRPr lang="es-ES" sz="2800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erlin Sans FB" pitchFamily="34" charset="0"/>
            </a:endParaRPr>
          </a:p>
        </p:txBody>
      </p:sp>
      <p:pic>
        <p:nvPicPr>
          <p:cNvPr id="1034" name="Picture 10" descr="http://www.balmeslibreria.com/files/20-10132-Imagen/compendio%20del%20tratado%20del%20amor%20a%20dios%20balme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1" t="1478" r="7516" b="2856"/>
          <a:stretch/>
        </p:blipFill>
        <p:spPr bwMode="auto">
          <a:xfrm>
            <a:off x="5364088" y="802745"/>
            <a:ext cx="3600400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2053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FFF9F"/>
            </a:gs>
            <a:gs pos="50000">
              <a:schemeClr val="accent1">
                <a:tint val="44500"/>
                <a:satMod val="160000"/>
              </a:schemeClr>
            </a:gs>
            <a:gs pos="100000">
              <a:srgbClr val="FFFF99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879" y="1480412"/>
            <a:ext cx="3875581" cy="4176464"/>
          </a:xfrm>
          <a:prstGeom prst="rect">
            <a:avLst/>
          </a:prstGeom>
        </p:spPr>
      </p:pic>
      <p:sp>
        <p:nvSpPr>
          <p:cNvPr id="3" name="2 Rectángulo"/>
          <p:cNvSpPr/>
          <p:nvPr/>
        </p:nvSpPr>
        <p:spPr>
          <a:xfrm>
            <a:off x="4211960" y="620688"/>
            <a:ext cx="4536504" cy="569386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es-ES" sz="2800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" pitchFamily="34" charset="0"/>
              </a:rPr>
              <a:t>Sor Ángela decía que su Director espiritual era el Espíritu Santo y </a:t>
            </a:r>
            <a:r>
              <a:rPr lang="es-ES" sz="2800" cap="none" spc="0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" pitchFamily="34" charset="0"/>
              </a:rPr>
              <a:t>ésto</a:t>
            </a:r>
            <a:r>
              <a:rPr lang="es-ES" sz="2800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" pitchFamily="34" charset="0"/>
              </a:rPr>
              <a:t> </a:t>
            </a:r>
            <a:r>
              <a:rPr lang="es-ES" sz="2800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" pitchFamily="34" charset="0"/>
              </a:rPr>
              <a:t>se podía deducir de su rectitud y franqueza que la hacían libre interiormente para decir su </a:t>
            </a:r>
            <a:r>
              <a:rPr lang="es-ES" sz="2800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" pitchFamily="34" charset="0"/>
              </a:rPr>
              <a:t>palabra -también </a:t>
            </a:r>
            <a:r>
              <a:rPr lang="es-ES" sz="2800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" pitchFamily="34" charset="0"/>
              </a:rPr>
              <a:t>a las </a:t>
            </a:r>
            <a:r>
              <a:rPr lang="es-ES" sz="2800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" pitchFamily="34" charset="0"/>
              </a:rPr>
              <a:t>Superioras-, </a:t>
            </a:r>
            <a:r>
              <a:rPr lang="es-ES" sz="2800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" pitchFamily="34" charset="0"/>
              </a:rPr>
              <a:t>cuando lo requerían los intereses de Dios.</a:t>
            </a:r>
          </a:p>
          <a:p>
            <a:pPr algn="just"/>
            <a:r>
              <a:rPr lang="es-CO" sz="28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" pitchFamily="34" charset="0"/>
              </a:rPr>
              <a:t>Era una mujer que vivía el </a:t>
            </a:r>
            <a:r>
              <a:rPr lang="es-CO" sz="28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" pitchFamily="34" charset="0"/>
              </a:rPr>
              <a:t>Evangelio</a:t>
            </a:r>
            <a:r>
              <a:rPr lang="es-CO" sz="28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" pitchFamily="34" charset="0"/>
              </a:rPr>
              <a:t>: «Vuestro hablar sea sí, sí, no, no»</a:t>
            </a:r>
            <a:endParaRPr lang="es-ES" sz="2800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erlin Sans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6985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FFF9F"/>
            </a:gs>
            <a:gs pos="50000">
              <a:schemeClr val="accent1">
                <a:tint val="44500"/>
                <a:satMod val="160000"/>
              </a:schemeClr>
            </a:gs>
            <a:gs pos="100000">
              <a:srgbClr val="FFFF99"/>
            </a:gs>
          </a:gsLst>
          <a:lin ang="108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4048660" y="1012954"/>
            <a:ext cx="4935220" cy="48320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es-CO" sz="2800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" pitchFamily="34" charset="0"/>
              </a:rPr>
              <a:t>Su vida estuvo completamente abandonada en Dios. Durante una larga enfermedad que la llevó a la muerte dijo: «La cosa mejor es hacer bien la Voluntad de Dios y estar tranquilos en sus manos». Este abandono en Dios era la mística de Mornés y Sor Ángela a menudo repetía: « No quiero meter mis acciones en un saco roto».</a:t>
            </a:r>
            <a:endParaRPr lang="es-ES" sz="2800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erlin Sans FB" pitchFamily="34" charset="0"/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29" r="6176"/>
          <a:stretch/>
        </p:blipFill>
        <p:spPr>
          <a:xfrm>
            <a:off x="-108520" y="0"/>
            <a:ext cx="39604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936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FFF9F"/>
            </a:gs>
            <a:gs pos="50000">
              <a:schemeClr val="accent1">
                <a:tint val="44500"/>
                <a:satMod val="160000"/>
              </a:schemeClr>
            </a:gs>
            <a:gs pos="100000">
              <a:srgbClr val="FFFF99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023" y="-2"/>
            <a:ext cx="9169023" cy="4057650"/>
          </a:xfrm>
          <a:prstGeom prst="rect">
            <a:avLst/>
          </a:prstGeom>
        </p:spPr>
      </p:pic>
      <p:sp>
        <p:nvSpPr>
          <p:cNvPr id="6" name="5 Rectángulo"/>
          <p:cNvSpPr/>
          <p:nvPr/>
        </p:nvSpPr>
        <p:spPr>
          <a:xfrm>
            <a:off x="756723" y="4437112"/>
            <a:ext cx="7605530" cy="18158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es-ES" sz="2800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" pitchFamily="34" charset="0"/>
              </a:rPr>
              <a:t>Fue encargada de la cocina toda la vida. Nunca pensó poder surcar los mares. C</a:t>
            </a:r>
            <a:r>
              <a:rPr lang="es-CO" sz="2800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" pitchFamily="34" charset="0"/>
              </a:rPr>
              <a:t>uando</a:t>
            </a:r>
            <a:r>
              <a:rPr lang="es-CO" sz="28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" pitchFamily="34" charset="0"/>
              </a:rPr>
              <a:t> Don Bosco en 1877 pidió Hermanas para la misión, humilde y decidida se ofreció con gusto.</a:t>
            </a:r>
            <a:endParaRPr lang="es-ES" sz="2800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erlin Sans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932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FFF9F"/>
            </a:gs>
            <a:gs pos="50000">
              <a:schemeClr val="accent1">
                <a:tint val="44500"/>
                <a:satMod val="160000"/>
              </a:schemeClr>
            </a:gs>
            <a:gs pos="100000">
              <a:srgbClr val="FFFF99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267744" cy="3174842"/>
          </a:xfrm>
          <a:prstGeom prst="rect">
            <a:avLst/>
          </a:prstGeom>
        </p:spPr>
      </p:pic>
      <p:pic>
        <p:nvPicPr>
          <p:cNvPr id="8" name="7 Imagen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2" t="1780" r="2864" b="2627"/>
          <a:stretch/>
        </p:blipFill>
        <p:spPr>
          <a:xfrm>
            <a:off x="4427983" y="-11821"/>
            <a:ext cx="2411761" cy="3185294"/>
          </a:xfrm>
          <a:prstGeom prst="rect">
            <a:avLst/>
          </a:prstGeom>
        </p:spPr>
      </p:pic>
      <p:pic>
        <p:nvPicPr>
          <p:cNvPr id="2050" name="Picture 2" descr="http://img.blogdecine.com/La_pasion_de_crist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3" y="-1380"/>
            <a:ext cx="2262948" cy="3168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9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9745" y="-11822"/>
            <a:ext cx="2304255" cy="3186663"/>
          </a:xfrm>
          <a:prstGeom prst="rect">
            <a:avLst/>
          </a:prstGeom>
        </p:spPr>
      </p:pic>
      <p:sp>
        <p:nvSpPr>
          <p:cNvPr id="11" name="10 Rectángulo"/>
          <p:cNvSpPr/>
          <p:nvPr/>
        </p:nvSpPr>
        <p:spPr>
          <a:xfrm>
            <a:off x="265882" y="3933056"/>
            <a:ext cx="8626598" cy="224676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es-ES" sz="2800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" pitchFamily="34" charset="0"/>
              </a:rPr>
              <a:t>Su vida se había apoyado en dos tiempos de la vida de Cristo: la Infancia y la Pasión, la Muerte y la Resurrección.</a:t>
            </a:r>
          </a:p>
          <a:p>
            <a:pPr algn="just"/>
            <a:r>
              <a:rPr lang="es-CO" sz="28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" pitchFamily="34" charset="0"/>
              </a:rPr>
              <a:t>Hoy, podemos leer la vida de esta FMA dentro del Misterio Pascual, solo </a:t>
            </a:r>
            <a:r>
              <a:rPr lang="es-CO" sz="28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" pitchFamily="34" charset="0"/>
              </a:rPr>
              <a:t>él </a:t>
            </a:r>
            <a:r>
              <a:rPr lang="es-CO" sz="28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" pitchFamily="34" charset="0"/>
              </a:rPr>
              <a:t>nos revela el secreto de su heroísmo cotidiano.</a:t>
            </a:r>
            <a:endParaRPr lang="es-ES" sz="2800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erlin Sans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2442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FFF9F"/>
            </a:gs>
            <a:gs pos="50000">
              <a:schemeClr val="accent1">
                <a:tint val="44500"/>
                <a:satMod val="160000"/>
              </a:schemeClr>
            </a:gs>
            <a:gs pos="100000">
              <a:srgbClr val="FFFF99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23528" y="0"/>
            <a:ext cx="8568952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60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</a:t>
            </a:r>
            <a:r>
              <a:rPr lang="es-ES" sz="32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nvoquemos el don de una total confianza en </a:t>
            </a:r>
            <a:r>
              <a:rPr lang="es-ES" sz="60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</a:t>
            </a:r>
            <a:r>
              <a:rPr lang="es-ES" sz="32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quel que nos ama infinitamente.</a:t>
            </a:r>
            <a:endParaRPr lang="es-ES" sz="32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251520" y="1938992"/>
            <a:ext cx="8712968" cy="46166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>
              <a:lnSpc>
                <a:spcPct val="150000"/>
              </a:lnSpc>
            </a:pPr>
            <a:r>
              <a:rPr lang="es-ES" sz="2800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" pitchFamily="34" charset="0"/>
              </a:rPr>
              <a:t>Mi Señor y Salvador, me siento seguro entre tus brazos.</a:t>
            </a:r>
          </a:p>
          <a:p>
            <a:pPr algn="just">
              <a:lnSpc>
                <a:spcPct val="150000"/>
              </a:lnSpc>
            </a:pPr>
            <a:r>
              <a:rPr lang="es-CO" sz="28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" pitchFamily="34" charset="0"/>
              </a:rPr>
              <a:t>Si Tú me cuidas, no tendré nada que temer; pero si me abandonas, no tendré nada que esperar.</a:t>
            </a:r>
            <a:endParaRPr lang="es-CO" sz="2800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erlin Sans FB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s-CO" sz="28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" pitchFamily="34" charset="0"/>
              </a:rPr>
              <a:t>No sé que pasará hasta que yo muera, no sé nada del futuro, pero me confío </a:t>
            </a:r>
            <a:r>
              <a:rPr lang="es-CO" sz="28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" pitchFamily="34" charset="0"/>
              </a:rPr>
              <a:t>a </a:t>
            </a:r>
            <a:r>
              <a:rPr lang="es-CO" sz="28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" pitchFamily="34" charset="0"/>
              </a:rPr>
              <a:t>Ti.</a:t>
            </a:r>
            <a:endParaRPr lang="es-CO" sz="2800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erlin Sans FB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s-CO" sz="28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" pitchFamily="34" charset="0"/>
              </a:rPr>
              <a:t>Te ruego me des lo que me hace bien, te ruego quitarme todo aquello que pone en peligro mi salvación.</a:t>
            </a:r>
            <a:endParaRPr lang="es-ES" sz="2800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erlin Sans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7916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FFF9F"/>
            </a:gs>
            <a:gs pos="50000">
              <a:schemeClr val="accent1">
                <a:tint val="44500"/>
                <a:satMod val="160000"/>
              </a:schemeClr>
            </a:gs>
            <a:gs pos="100000">
              <a:srgbClr val="FFFF99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39945" y="400010"/>
            <a:ext cx="8865784" cy="59093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>
              <a:lnSpc>
                <a:spcPct val="150000"/>
              </a:lnSpc>
            </a:pPr>
            <a:r>
              <a:rPr lang="es-ES" sz="2800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" pitchFamily="34" charset="0"/>
              </a:rPr>
              <a:t>No te pido hacerme rico, ni hacerme muy pobre, me acojo enteramente a Ti porque Tú sabes lo que necesito y lo que no soy.</a:t>
            </a:r>
            <a:endParaRPr lang="es-CO" sz="280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erlin Sans FB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s-CO" sz="2800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" pitchFamily="34" charset="0"/>
              </a:rPr>
              <a:t>Si Tú me mandas disgustos y sufrimientos, concédeme la gracia de soportarlos, presérvame del egoísmo y de la impaciencia.</a:t>
            </a:r>
          </a:p>
          <a:p>
            <a:pPr algn="just">
              <a:lnSpc>
                <a:spcPct val="150000"/>
              </a:lnSpc>
            </a:pPr>
            <a:r>
              <a:rPr lang="es-CO" sz="2800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" pitchFamily="34" charset="0"/>
              </a:rPr>
              <a:t>Si me das salud, fuerza y bien en este mundo, haz que sea siempre vigilante para que no me endiose y no camine lejos de </a:t>
            </a:r>
            <a:r>
              <a:rPr lang="es-CO" sz="2800" cap="none" spc="0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" pitchFamily="34" charset="0"/>
              </a:rPr>
              <a:t>Tí</a:t>
            </a:r>
            <a:r>
              <a:rPr lang="es-CO" sz="28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" pitchFamily="34" charset="0"/>
              </a:rPr>
              <a:t>.</a:t>
            </a:r>
            <a:endParaRPr lang="es-ES" sz="2800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erlin Sans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657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FFF9F"/>
            </a:gs>
            <a:gs pos="50000">
              <a:schemeClr val="accent1">
                <a:tint val="44500"/>
                <a:satMod val="160000"/>
              </a:schemeClr>
            </a:gs>
            <a:gs pos="100000">
              <a:srgbClr val="FFFF99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30456" y="1268760"/>
            <a:ext cx="8424936" cy="427809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lnSpc>
                <a:spcPct val="150000"/>
              </a:lnSpc>
            </a:pPr>
            <a:r>
              <a:rPr lang="es-ES" sz="2800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" pitchFamily="34" charset="0"/>
              </a:rPr>
              <a:t>Tú que moriste por mí sobre la cruz, culpable como soy, concédeme conocerte, creer en Ti, amarte, servirte; trabajar siempre para darte gloria, para vivir por Ti  y contigo; dar buen ejemplo a todos aquellos que están a mi alrededor; concédeme morir en el momento y modo que sean mejor para tu gloria.    AMÉN</a:t>
            </a:r>
          </a:p>
          <a:p>
            <a:pPr algn="r"/>
            <a:r>
              <a:rPr lang="es-CO" sz="2000" cap="none" spc="0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" pitchFamily="34" charset="0"/>
              </a:rPr>
              <a:t>Jhon</a:t>
            </a:r>
            <a:r>
              <a:rPr lang="es-CO" sz="2000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" pitchFamily="34" charset="0"/>
              </a:rPr>
              <a:t> Henry </a:t>
            </a:r>
            <a:r>
              <a:rPr lang="es-CO" sz="2000" cap="none" spc="0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" pitchFamily="34" charset="0"/>
              </a:rPr>
              <a:t>Newman</a:t>
            </a:r>
            <a:r>
              <a:rPr lang="es-CO" sz="2000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" pitchFamily="34" charset="0"/>
              </a:rPr>
              <a:t>.</a:t>
            </a:r>
            <a:endParaRPr lang="es-ES" sz="2000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erlin Sans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1939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FFF9F"/>
            </a:gs>
            <a:gs pos="50000">
              <a:schemeClr val="accent1">
                <a:tint val="44500"/>
                <a:satMod val="160000"/>
              </a:schemeClr>
            </a:gs>
            <a:gs pos="100000">
              <a:srgbClr val="FFFF99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83" r="6678"/>
          <a:stretch/>
        </p:blipFill>
        <p:spPr>
          <a:xfrm>
            <a:off x="0" y="0"/>
            <a:ext cx="4556082" cy="6957392"/>
          </a:xfrm>
          <a:prstGeom prst="rect">
            <a:avLst/>
          </a:prstGeom>
        </p:spPr>
      </p:pic>
      <p:sp>
        <p:nvSpPr>
          <p:cNvPr id="3" name="2 Rectángulo"/>
          <p:cNvSpPr/>
          <p:nvPr/>
        </p:nvSpPr>
        <p:spPr>
          <a:xfrm>
            <a:off x="4729150" y="2278367"/>
            <a:ext cx="4163330" cy="224676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es-ES" sz="2800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" pitchFamily="34" charset="0"/>
              </a:rPr>
              <a:t>Partió para las misiones sin regresar nunca a su patria, buscando sólo y siempre el sacrificio para ganar almas para Dios.</a:t>
            </a:r>
            <a:endParaRPr lang="es-ES" sz="2800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erlin Sans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1268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FFF9F"/>
            </a:gs>
            <a:gs pos="50000">
              <a:schemeClr val="accent1">
                <a:tint val="44500"/>
                <a:satMod val="160000"/>
              </a:schemeClr>
            </a:gs>
            <a:gs pos="100000">
              <a:srgbClr val="FFFF99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62" t="13785" b="47570"/>
          <a:stretch/>
        </p:blipFill>
        <p:spPr>
          <a:xfrm>
            <a:off x="1403648" y="2514730"/>
            <a:ext cx="5937079" cy="3889809"/>
          </a:xfrm>
          <a:prstGeom prst="round2DiagRect">
            <a:avLst>
              <a:gd name="adj1" fmla="val 50000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4 Rectángulo"/>
          <p:cNvSpPr/>
          <p:nvPr/>
        </p:nvSpPr>
        <p:spPr>
          <a:xfrm>
            <a:off x="395536" y="188640"/>
            <a:ext cx="8424936" cy="18158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es-ES" sz="2800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" pitchFamily="34" charset="0"/>
              </a:rPr>
              <a:t>Cuando en su última enfermedad le preguntaron: «Sor Ángela, no quieres absolutamente nada?». «</a:t>
            </a:r>
            <a:r>
              <a:rPr lang="es-ES" sz="2800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" pitchFamily="34" charset="0"/>
              </a:rPr>
              <a:t>Sí</a:t>
            </a:r>
          </a:p>
          <a:p>
            <a:pPr algn="just"/>
            <a:r>
              <a:rPr lang="es-ES" sz="2800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" pitchFamily="34" charset="0"/>
              </a:rPr>
              <a:t>-respondió </a:t>
            </a:r>
            <a:r>
              <a:rPr lang="es-ES" sz="2800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" pitchFamily="34" charset="0"/>
              </a:rPr>
              <a:t>con su acento español muy </a:t>
            </a:r>
            <a:r>
              <a:rPr lang="es-ES" sz="2800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" pitchFamily="34" charset="0"/>
              </a:rPr>
              <a:t>propio- </a:t>
            </a:r>
            <a:r>
              <a:rPr lang="es-ES" sz="2800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" pitchFamily="34" charset="0"/>
              </a:rPr>
              <a:t>una copita de paciencia y el cielo; nada más…»</a:t>
            </a:r>
            <a:endParaRPr lang="es-ES" sz="2800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erlin Sans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9169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FFF9F"/>
            </a:gs>
            <a:gs pos="50000">
              <a:schemeClr val="accent1">
                <a:tint val="44500"/>
                <a:satMod val="160000"/>
              </a:schemeClr>
            </a:gs>
            <a:gs pos="100000">
              <a:srgbClr val="FFFF99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179512" y="1306146"/>
            <a:ext cx="8784976" cy="39703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es-ES" sz="2800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" pitchFamily="34" charset="0"/>
              </a:rPr>
              <a:t>Después de la muerte de Sor Ángela, la Directora soñ</a:t>
            </a:r>
            <a:r>
              <a:rPr lang="es-ES" sz="28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" pitchFamily="34" charset="0"/>
              </a:rPr>
              <a:t>ó con ella dos o tres </a:t>
            </a:r>
            <a:r>
              <a:rPr lang="es-ES" sz="28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" pitchFamily="34" charset="0"/>
              </a:rPr>
              <a:t>noches </a:t>
            </a:r>
            <a:r>
              <a:rPr lang="es-ES" sz="28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" pitchFamily="34" charset="0"/>
              </a:rPr>
              <a:t>y oyó que le </a:t>
            </a:r>
            <a:r>
              <a:rPr lang="es-ES" sz="28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" pitchFamily="34" charset="0"/>
              </a:rPr>
              <a:t>dijo: </a:t>
            </a:r>
            <a:r>
              <a:rPr lang="es-ES" sz="28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" pitchFamily="34" charset="0"/>
              </a:rPr>
              <a:t>«Gracias por todo lo que ha hecho por mi: me salvé por la caridad».</a:t>
            </a:r>
          </a:p>
          <a:p>
            <a:pPr algn="just"/>
            <a:r>
              <a:rPr lang="es-ES" sz="28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" pitchFamily="34" charset="0"/>
              </a:rPr>
              <a:t> </a:t>
            </a:r>
          </a:p>
          <a:p>
            <a:pPr algn="just"/>
            <a:r>
              <a:rPr lang="es-CO" sz="2800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" pitchFamily="34" charset="0"/>
              </a:rPr>
              <a:t>La Directora poniendo a prueba la caridad de Sor Ángela le encomendó una Hermana joven que tenía una tos persistente y no le valía nada. </a:t>
            </a:r>
            <a:r>
              <a:rPr lang="es-CO" sz="28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" pitchFamily="34" charset="0"/>
              </a:rPr>
              <a:t>En aquella misma noche, </a:t>
            </a:r>
            <a:endParaRPr lang="es-CO" sz="2800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erlin Sans FB" pitchFamily="34" charset="0"/>
            </a:endParaRPr>
          </a:p>
          <a:p>
            <a:pPr algn="just"/>
            <a:r>
              <a:rPr lang="es-CO" sz="28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" pitchFamily="34" charset="0"/>
              </a:rPr>
              <a:t>-dicen </a:t>
            </a:r>
            <a:r>
              <a:rPr lang="es-CO" sz="28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" pitchFamily="34" charset="0"/>
              </a:rPr>
              <a:t>las </a:t>
            </a:r>
            <a:r>
              <a:rPr lang="es-CO" sz="28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" pitchFamily="34" charset="0"/>
              </a:rPr>
              <a:t>memorias-, </a:t>
            </a:r>
            <a:r>
              <a:rPr lang="es-CO" sz="28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" pitchFamily="34" charset="0"/>
              </a:rPr>
              <a:t>la Hermana se encontró completamente curada del mal.</a:t>
            </a:r>
            <a:endParaRPr lang="es-ES" sz="2800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erlin Sans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1263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FFF9F"/>
            </a:gs>
            <a:gs pos="50000">
              <a:schemeClr val="accent1">
                <a:tint val="44500"/>
                <a:satMod val="160000"/>
              </a:schemeClr>
            </a:gs>
            <a:gs pos="100000">
              <a:srgbClr val="FFFF99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1475656" y="0"/>
            <a:ext cx="6336704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tabLst>
                <a:tab pos="5021263" algn="l"/>
              </a:tabLst>
            </a:pPr>
            <a:r>
              <a:rPr lang="es-ES" sz="6600" b="1" dirty="0" smtClean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Adobe Gothic Std B" pitchFamily="34" charset="-128"/>
              </a:rPr>
              <a:t>E</a:t>
            </a:r>
            <a:r>
              <a:rPr lang="es-ES" sz="3200" b="1" dirty="0" smtClean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dobe Gothic Std B" pitchFamily="34" charset="-128"/>
                <a:ea typeface="Adobe Gothic Std B" pitchFamily="34" charset="-128"/>
              </a:rPr>
              <a:t>n la </a:t>
            </a:r>
            <a:r>
              <a:rPr lang="es-ES" sz="6600" b="1" dirty="0" smtClean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Adobe Gothic Std B" pitchFamily="34" charset="-128"/>
              </a:rPr>
              <a:t>E</a:t>
            </a:r>
            <a:r>
              <a:rPr lang="es-ES" sz="3200" b="1" dirty="0" smtClean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dobe Gothic Std B" pitchFamily="34" charset="-128"/>
                <a:ea typeface="Adobe Gothic Std B" pitchFamily="34" charset="-128"/>
              </a:rPr>
              <a:t>scuela de la </a:t>
            </a:r>
            <a:r>
              <a:rPr lang="es-ES" sz="6600" b="1" dirty="0" smtClean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Adobe Gothic Std B" pitchFamily="34" charset="-128"/>
              </a:rPr>
              <a:t>M</a:t>
            </a:r>
            <a:r>
              <a:rPr lang="es-ES" sz="3200" b="1" dirty="0" smtClean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dobe Gothic Std B" pitchFamily="34" charset="-128"/>
                <a:ea typeface="Adobe Gothic Std B" pitchFamily="34" charset="-128"/>
              </a:rPr>
              <a:t>adre.</a:t>
            </a:r>
          </a:p>
          <a:p>
            <a:pPr lvl="0">
              <a:tabLst>
                <a:tab pos="5021263" algn="l"/>
              </a:tabLst>
            </a:pPr>
            <a:endParaRPr lang="es-ES" sz="3200" dirty="0">
              <a:ln w="11430"/>
              <a:solidFill>
                <a:prstClr val="black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ea typeface="Adobe Gothic Std B" pitchFamily="34" charset="-128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98556" y="4797152"/>
            <a:ext cx="8946888" cy="18158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es-ES" sz="2800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" pitchFamily="34" charset="0"/>
              </a:rPr>
              <a:t>Entró en el tercer año de vida del Instituto y se formó en el espíritu heróico  de los orígenes. Discípula de MM, hizo su primera profesión con Don Bosco cuando la Madre hacía sus votos perpetuos.</a:t>
            </a:r>
            <a:endParaRPr lang="es-ES" sz="2800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erlin Sans FB" pitchFamily="34" charset="0"/>
            </a:endParaRPr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9766" y="1340768"/>
            <a:ext cx="5408481" cy="304539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300502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99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bg1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74078"/>
            <a:ext cx="9324531" cy="4387054"/>
          </a:xfrm>
          <a:prstGeom prst="rect">
            <a:avLst/>
          </a:prstGeom>
        </p:spPr>
      </p:pic>
      <p:sp>
        <p:nvSpPr>
          <p:cNvPr id="6" name="5 Rectángulo"/>
          <p:cNvSpPr/>
          <p:nvPr/>
        </p:nvSpPr>
        <p:spPr>
          <a:xfrm>
            <a:off x="323528" y="4005064"/>
            <a:ext cx="8388424" cy="18158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es-ES" sz="2800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" pitchFamily="34" charset="0"/>
              </a:rPr>
              <a:t>Así viene descrita Sor Ángela después de la Profesión:</a:t>
            </a:r>
          </a:p>
          <a:p>
            <a:pPr algn="just"/>
            <a:r>
              <a:rPr lang="es-CO" sz="28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" pitchFamily="34" charset="0"/>
              </a:rPr>
              <a:t>«Había encontrado pronto su puesto en la sombra y en </a:t>
            </a:r>
            <a:r>
              <a:rPr lang="es-CO" sz="28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" pitchFamily="34" charset="0"/>
              </a:rPr>
              <a:t>el trabajo </a:t>
            </a:r>
            <a:r>
              <a:rPr lang="es-CO" sz="28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" pitchFamily="34" charset="0"/>
              </a:rPr>
              <a:t>de la </a:t>
            </a:r>
            <a:r>
              <a:rPr lang="es-CO" sz="28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" pitchFamily="34" charset="0"/>
              </a:rPr>
              <a:t>cocina </a:t>
            </a:r>
            <a:r>
              <a:rPr lang="es-CO" sz="28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" pitchFamily="34" charset="0"/>
              </a:rPr>
              <a:t>allí en </a:t>
            </a:r>
            <a:r>
              <a:rPr lang="es-CO" sz="28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" pitchFamily="34" charset="0"/>
              </a:rPr>
              <a:t>Mornés, </a:t>
            </a:r>
            <a:r>
              <a:rPr lang="es-CO" sz="28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" pitchFamily="34" charset="0"/>
              </a:rPr>
              <a:t>y luego en </a:t>
            </a:r>
            <a:r>
              <a:rPr lang="es-CO" sz="2800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" pitchFamily="34" charset="0"/>
              </a:rPr>
              <a:t>Borgo</a:t>
            </a:r>
            <a:r>
              <a:rPr lang="es-CO" sz="28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" pitchFamily="34" charset="0"/>
              </a:rPr>
              <a:t> San </a:t>
            </a:r>
            <a:r>
              <a:rPr lang="es-CO" sz="2800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" pitchFamily="34" charset="0"/>
              </a:rPr>
              <a:t>Martino</a:t>
            </a:r>
            <a:r>
              <a:rPr lang="es-CO" sz="28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" pitchFamily="34" charset="0"/>
              </a:rPr>
              <a:t>, primera Casa filial del Instituto.</a:t>
            </a:r>
            <a:endParaRPr lang="es-ES" sz="2800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erlin Sans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6566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FFF9F"/>
            </a:gs>
            <a:gs pos="50000">
              <a:schemeClr val="accent1">
                <a:tint val="44500"/>
                <a:satMod val="160000"/>
              </a:schemeClr>
            </a:gs>
            <a:gs pos="100000">
              <a:srgbClr val="FFFF99"/>
            </a:gs>
          </a:gsLst>
          <a:lin ang="7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30554" y="3033466"/>
            <a:ext cx="8712968" cy="35394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es-ES" sz="2800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" pitchFamily="34" charset="0"/>
              </a:rPr>
              <a:t>En las cartas de MM encontramos referencias a Sor Ángela que subrayan los aspectos espirituales que ya vivía en Mornés: «Sor </a:t>
            </a:r>
            <a:r>
              <a:rPr lang="es-ES" sz="2800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" pitchFamily="34" charset="0"/>
              </a:rPr>
              <a:t>Ángela ¿estás </a:t>
            </a:r>
            <a:r>
              <a:rPr lang="es-ES" sz="2800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" pitchFamily="34" charset="0"/>
              </a:rPr>
              <a:t>siempre en la cocina? A fuerza de estar junto al fuego, </a:t>
            </a:r>
            <a:r>
              <a:rPr lang="es-ES" sz="2800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" pitchFamily="34" charset="0"/>
              </a:rPr>
              <a:t>¿ya </a:t>
            </a:r>
            <a:r>
              <a:rPr lang="es-ES" sz="2800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" pitchFamily="34" charset="0"/>
              </a:rPr>
              <a:t>estarás encendida del amor de Dios, no es verdad? Y la pobreza </a:t>
            </a:r>
            <a:r>
              <a:rPr lang="es-ES" sz="2800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" pitchFamily="34" charset="0"/>
              </a:rPr>
              <a:t>¿la </a:t>
            </a:r>
            <a:r>
              <a:rPr lang="es-ES" sz="2800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" pitchFamily="34" charset="0"/>
              </a:rPr>
              <a:t>observas siempre?».</a:t>
            </a:r>
          </a:p>
          <a:p>
            <a:pPr algn="just"/>
            <a:r>
              <a:rPr lang="es-CO" sz="28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" pitchFamily="34" charset="0"/>
              </a:rPr>
              <a:t>«Sor </a:t>
            </a:r>
            <a:r>
              <a:rPr lang="es-CO" sz="28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" pitchFamily="34" charset="0"/>
              </a:rPr>
              <a:t>Ángela ¿estás </a:t>
            </a:r>
            <a:r>
              <a:rPr lang="es-CO" sz="28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" pitchFamily="34" charset="0"/>
              </a:rPr>
              <a:t>alegre?». «Hazte pronto santa y haz morir el amor propio y la propia voluntad».</a:t>
            </a:r>
            <a:endParaRPr lang="es-ES" sz="2800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erlin Sans FB" pitchFamily="34" charset="0"/>
            </a:endParaRPr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646" y="-99392"/>
            <a:ext cx="4392488" cy="3112533"/>
          </a:xfrm>
          <a:prstGeom prst="rect">
            <a:avLst/>
          </a:prstGeom>
        </p:spPr>
      </p:pic>
      <p:sp>
        <p:nvSpPr>
          <p:cNvPr id="6" name="5 Rectángulo"/>
          <p:cNvSpPr/>
          <p:nvPr/>
        </p:nvSpPr>
        <p:spPr>
          <a:xfrm>
            <a:off x="55409648" y="1444648"/>
            <a:ext cx="13193035" cy="35394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" pitchFamily="34" charset="0"/>
              </a:rPr>
              <a:t>En las cartas de MM encontramos referencias a Sor Ángela </a:t>
            </a:r>
          </a:p>
          <a:p>
            <a:pPr algn="ctr"/>
            <a:r>
              <a:rPr lang="es-ES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" pitchFamily="34" charset="0"/>
              </a:rPr>
              <a:t>que subrayan los aspectos espirituales que ya vivía en Mornés: </a:t>
            </a:r>
          </a:p>
          <a:p>
            <a:pPr algn="ctr"/>
            <a:r>
              <a:rPr lang="es-ES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" pitchFamily="34" charset="0"/>
              </a:rPr>
              <a:t>«Sor </a:t>
            </a:r>
            <a:r>
              <a:rPr lang="es-ES" sz="28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" pitchFamily="34" charset="0"/>
              </a:rPr>
              <a:t>Angela</a:t>
            </a:r>
            <a:r>
              <a:rPr lang="es-ES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" pitchFamily="34" charset="0"/>
              </a:rPr>
              <a:t>, estás siempre en la cocina?</a:t>
            </a:r>
          </a:p>
          <a:p>
            <a:pPr algn="ctr"/>
            <a:r>
              <a:rPr lang="es-ES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" pitchFamily="34" charset="0"/>
              </a:rPr>
              <a:t> A fuerza de estar junto al fuego, ya estarás encendida del amor de Dios, no es verdad? </a:t>
            </a:r>
          </a:p>
          <a:p>
            <a:pPr algn="ctr"/>
            <a:r>
              <a:rPr lang="es-ES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" pitchFamily="34" charset="0"/>
              </a:rPr>
              <a:t>Y la pobreza la observas siempre?».</a:t>
            </a:r>
          </a:p>
          <a:p>
            <a:pPr algn="ctr"/>
            <a:r>
              <a:rPr lang="es-CO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" pitchFamily="34" charset="0"/>
              </a:rPr>
              <a:t>«Sor </a:t>
            </a:r>
            <a:r>
              <a:rPr lang="es-CO" sz="28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" pitchFamily="34" charset="0"/>
              </a:rPr>
              <a:t>Angela</a:t>
            </a:r>
            <a:r>
              <a:rPr lang="es-CO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" pitchFamily="34" charset="0"/>
              </a:rPr>
              <a:t>, estás alegre?». </a:t>
            </a:r>
          </a:p>
          <a:p>
            <a:pPr algn="ctr"/>
            <a:r>
              <a:rPr lang="es-CO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" pitchFamily="34" charset="0"/>
              </a:rPr>
              <a:t>«Hazte pronto santa y haz morir el amor propio</a:t>
            </a:r>
          </a:p>
          <a:p>
            <a:pPr algn="ctr"/>
            <a:r>
              <a:rPr lang="es-CO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" pitchFamily="34" charset="0"/>
              </a:rPr>
              <a:t> y la propia voluntad»</a:t>
            </a:r>
            <a:endParaRPr lang="es-ES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63409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FFF9F"/>
            </a:gs>
            <a:gs pos="50000">
              <a:schemeClr val="accent1">
                <a:tint val="44500"/>
                <a:satMod val="160000"/>
              </a:schemeClr>
            </a:gs>
            <a:gs pos="100000">
              <a:srgbClr val="FFFF99"/>
            </a:gs>
          </a:gsLst>
          <a:lin ang="108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0"/>
            <a:ext cx="91440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tabLst>
                <a:tab pos="5021263" algn="l"/>
              </a:tabLst>
            </a:pPr>
            <a:r>
              <a:rPr lang="es-ES" sz="6600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" pitchFamily="34" charset="0"/>
                <a:ea typeface="Adobe Gothic Std B" pitchFamily="34" charset="-128"/>
              </a:rPr>
              <a:t>E</a:t>
            </a:r>
            <a:r>
              <a:rPr lang="es-ES" sz="4400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" pitchFamily="34" charset="0"/>
                <a:ea typeface="Adobe Gothic Std B" pitchFamily="34" charset="-128"/>
              </a:rPr>
              <a:t>n la </a:t>
            </a:r>
            <a:r>
              <a:rPr lang="es-ES" sz="4400" b="1" dirty="0" smtClean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" pitchFamily="34" charset="0"/>
                <a:ea typeface="Adobe Gothic Std B" pitchFamily="34" charset="-128"/>
              </a:rPr>
              <a:t>celda del </a:t>
            </a:r>
            <a:r>
              <a:rPr lang="es-ES" sz="6600" b="1" dirty="0" smtClean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" pitchFamily="34" charset="0"/>
                <a:ea typeface="Adobe Gothic Std B" pitchFamily="34" charset="-128"/>
              </a:rPr>
              <a:t>C</a:t>
            </a:r>
            <a:r>
              <a:rPr lang="es-ES" sz="4400" b="1" dirty="0" smtClean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" pitchFamily="34" charset="0"/>
                <a:ea typeface="Adobe Gothic Std B" pitchFamily="34" charset="-128"/>
              </a:rPr>
              <a:t>orazón</a:t>
            </a:r>
            <a:r>
              <a:rPr lang="es-ES" sz="3200" b="1" dirty="0" smtClean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" pitchFamily="34" charset="0"/>
                <a:ea typeface="Adobe Gothic Std B" pitchFamily="34" charset="-128"/>
              </a:rPr>
              <a:t>.</a:t>
            </a:r>
            <a:endParaRPr lang="es-ES" sz="3200" b="1" dirty="0">
              <a:ln w="11430"/>
              <a:solidFill>
                <a:prstClr val="black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erlin Sans FB" pitchFamily="34" charset="0"/>
              <a:ea typeface="Adobe Gothic Std B" pitchFamily="34" charset="-128"/>
            </a:endParaRP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592" y="1814366"/>
            <a:ext cx="2964509" cy="386675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5" name="4 Rectángulo"/>
          <p:cNvSpPr/>
          <p:nvPr/>
        </p:nvSpPr>
        <p:spPr>
          <a:xfrm>
            <a:off x="3707903" y="2193470"/>
            <a:ext cx="4464497" cy="310854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es-ES" sz="2800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" pitchFamily="34" charset="0"/>
              </a:rPr>
              <a:t>Don </a:t>
            </a:r>
            <a:r>
              <a:rPr lang="es-ES" sz="2800" cap="none" spc="0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" pitchFamily="34" charset="0"/>
              </a:rPr>
              <a:t>Cagliero</a:t>
            </a:r>
            <a:r>
              <a:rPr lang="es-ES" sz="2800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" pitchFamily="34" charset="0"/>
              </a:rPr>
              <a:t> que la conocía bien  dijo de ella: </a:t>
            </a:r>
          </a:p>
          <a:p>
            <a:pPr algn="just"/>
            <a:r>
              <a:rPr lang="es-ES" sz="2800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" pitchFamily="34" charset="0"/>
              </a:rPr>
              <a:t>«Es una santa; el demonio no sabe que más hacer para impacientarla, pero no </a:t>
            </a:r>
            <a:r>
              <a:rPr lang="es-ES" sz="2800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" pitchFamily="34" charset="0"/>
              </a:rPr>
              <a:t>puede</a:t>
            </a:r>
            <a:r>
              <a:rPr lang="es-ES" sz="2800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" pitchFamily="34" charset="0"/>
              </a:rPr>
              <a:t>… Sor </a:t>
            </a:r>
            <a:r>
              <a:rPr lang="es-ES" sz="2800" cap="none" spc="0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" pitchFamily="34" charset="0"/>
              </a:rPr>
              <a:t>Cassulo</a:t>
            </a:r>
            <a:r>
              <a:rPr lang="es-ES" sz="2800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" pitchFamily="34" charset="0"/>
              </a:rPr>
              <a:t> no hace milagros porque no quiere»</a:t>
            </a:r>
            <a:endParaRPr lang="es-ES" sz="2800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63353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429</TotalTime>
  <Words>1345</Words>
  <Application>Microsoft Office PowerPoint</Application>
  <PresentationFormat>Presentación en pantalla (4:3)</PresentationFormat>
  <Paragraphs>55</Paragraphs>
  <Slides>23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24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Luffi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Luffi</dc:creator>
  <cp:lastModifiedBy>Luffi</cp:lastModifiedBy>
  <cp:revision>48</cp:revision>
  <dcterms:created xsi:type="dcterms:W3CDTF">2012-06-12T18:55:10Z</dcterms:created>
  <dcterms:modified xsi:type="dcterms:W3CDTF">2012-06-18T20:35:23Z</dcterms:modified>
</cp:coreProperties>
</file>