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0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83" r:id="rId21"/>
    <p:sldId id="278" r:id="rId22"/>
    <p:sldId id="279" r:id="rId23"/>
    <p:sldId id="280" r:id="rId24"/>
    <p:sldId id="281" r:id="rId25"/>
    <p:sldId id="282" r:id="rId26"/>
    <p:sldId id="284" r:id="rId27"/>
    <p:sldId id="285" r:id="rId28"/>
    <p:sldId id="286" r:id="rId29"/>
    <p:sldId id="287" r:id="rId30"/>
    <p:sldId id="288" r:id="rId31"/>
    <p:sldId id="289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DD55"/>
    <a:srgbClr val="456800"/>
    <a:srgbClr val="B8E165"/>
    <a:srgbClr val="577317"/>
    <a:srgbClr val="A9D93F"/>
    <a:srgbClr val="003300"/>
    <a:srgbClr val="669900"/>
    <a:srgbClr val="90C026"/>
    <a:srgbClr val="ACDA46"/>
    <a:srgbClr val="78A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62" d="100"/>
          <a:sy n="62" d="100"/>
        </p:scale>
        <p:origin x="44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7.jp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33" y="1581634"/>
            <a:ext cx="7728377" cy="450312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97828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ángulo rectángulo 4"/>
          <p:cNvSpPr/>
          <p:nvPr/>
        </p:nvSpPr>
        <p:spPr>
          <a:xfrm>
            <a:off x="3534419" y="-59328"/>
            <a:ext cx="5445194" cy="68941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577317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05939" y="1937164"/>
            <a:ext cx="3902840" cy="378565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es-CO" sz="2400" dirty="0" smtClean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algn="just"/>
            <a:r>
              <a:rPr lang="es-CO" sz="2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La Iglesia ha aprendido que en este territorio, habitado hace aproximadamente diez mil años por una gran diversidad de pueblos, sus culturas se construyen en armonía con el medio ambiente</a:t>
            </a:r>
          </a:p>
          <a:p>
            <a:pPr algn="just"/>
            <a:endParaRPr lang="es-CO" sz="24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51" y="254369"/>
            <a:ext cx="4236442" cy="2819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23" y="3248839"/>
            <a:ext cx="5980732" cy="29704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0307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ángulo rectángulo 5"/>
          <p:cNvSpPr/>
          <p:nvPr/>
        </p:nvSpPr>
        <p:spPr>
          <a:xfrm>
            <a:off x="861760" y="0"/>
            <a:ext cx="11330240" cy="6858000"/>
          </a:xfrm>
          <a:prstGeom prst="rtTriangl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/>
          <p:cNvSpPr txBox="1"/>
          <p:nvPr/>
        </p:nvSpPr>
        <p:spPr>
          <a:xfrm>
            <a:off x="6103619" y="1846588"/>
            <a:ext cx="4849930" cy="3416320"/>
          </a:xfrm>
          <a:prstGeom prst="rect">
            <a:avLst/>
          </a:prstGeom>
          <a:solidFill>
            <a:srgbClr val="A9D93F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es-CO" sz="2400" dirty="0" smtClean="0">
              <a:latin typeface="Berlin Sans FB" panose="020E0602020502020306" pitchFamily="34" charset="0"/>
            </a:endParaRPr>
          </a:p>
          <a:p>
            <a:pPr algn="just"/>
            <a:r>
              <a:rPr lang="es-CO" sz="2400" dirty="0" smtClean="0">
                <a:latin typeface="Berlin Sans FB" panose="020E0602020502020306" pitchFamily="34" charset="0"/>
              </a:rPr>
              <a:t>La cultura dominante del consumo y del descarte convierte al planeta en un gran basurero. El Papa Francisco denuncia este modelo de desarrollo como anónimo, asfixiante, sin madre; solo obsesionado por el consumo y los ídolos del dinero y del poder</a:t>
            </a:r>
          </a:p>
          <a:p>
            <a:pPr algn="just"/>
            <a:endParaRPr lang="es-CO" sz="2400" dirty="0">
              <a:latin typeface="Berlin Sans FB" panose="020E0602020502020306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66" y="235819"/>
            <a:ext cx="4759694" cy="6622182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 flipH="1" flipV="1">
            <a:off x="1501541" y="3801979"/>
            <a:ext cx="558265" cy="9529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 flipV="1">
            <a:off x="1424539" y="3763478"/>
            <a:ext cx="702644" cy="991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 flipV="1">
            <a:off x="1434164" y="3801979"/>
            <a:ext cx="490889" cy="1203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 flipV="1">
            <a:off x="1915427" y="4754880"/>
            <a:ext cx="144379" cy="182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anja diagonal 21"/>
          <p:cNvSpPr/>
          <p:nvPr/>
        </p:nvSpPr>
        <p:spPr>
          <a:xfrm rot="7444457">
            <a:off x="1560421" y="3728869"/>
            <a:ext cx="854391" cy="978806"/>
          </a:xfrm>
          <a:prstGeom prst="diagStrip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04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ángulo rectángulo 3"/>
          <p:cNvSpPr/>
          <p:nvPr/>
        </p:nvSpPr>
        <p:spPr>
          <a:xfrm>
            <a:off x="798897" y="0"/>
            <a:ext cx="11393103" cy="6858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/>
          <p:cNvSpPr txBox="1"/>
          <p:nvPr/>
        </p:nvSpPr>
        <p:spPr>
          <a:xfrm>
            <a:off x="930657" y="1915427"/>
            <a:ext cx="4023361" cy="4524315"/>
          </a:xfrm>
          <a:prstGeom prst="rect">
            <a:avLst/>
          </a:prstGeom>
          <a:solidFill>
            <a:srgbClr val="B8E165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es-CO" sz="2400" dirty="0" smtClean="0">
              <a:latin typeface="Berlin Sans FB" panose="020E0602020502020306" pitchFamily="34" charset="0"/>
            </a:endParaRPr>
          </a:p>
          <a:p>
            <a:pPr algn="just"/>
            <a:r>
              <a:rPr lang="es-CO" sz="2400" dirty="0" smtClean="0">
                <a:latin typeface="Berlin Sans FB" panose="020E0602020502020306" pitchFamily="34" charset="0"/>
              </a:rPr>
              <a:t>La orientación del Papa Francisco es clara: “Creo que el problema principal está en cómo conciliar el derecho al desarrollo incluyendo también el derecho de tipo social y cultural, con la protección de las características propias de los indígenas y de sus territorios”.</a:t>
            </a:r>
          </a:p>
          <a:p>
            <a:pPr algn="just"/>
            <a:endParaRPr lang="es-CO" sz="2400" dirty="0">
              <a:latin typeface="Berlin Sans FB" panose="020E0602020502020306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777" y="1323639"/>
            <a:ext cx="6842702" cy="4569947"/>
          </a:xfrm>
          <a:prstGeom prst="round2DiagRect">
            <a:avLst>
              <a:gd name="adj1" fmla="val 50000"/>
              <a:gd name="adj2" fmla="val 0"/>
            </a:avLst>
          </a:prstGeom>
          <a:ln w="2857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463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651">
            <a:off x="1963134" y="485046"/>
            <a:ext cx="6393497" cy="4560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04800">
              <a:schemeClr val="accent2">
                <a:lumMod val="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uadroTexto 5"/>
          <p:cNvSpPr txBox="1"/>
          <p:nvPr/>
        </p:nvSpPr>
        <p:spPr>
          <a:xfrm>
            <a:off x="277402" y="5448565"/>
            <a:ext cx="11691991" cy="1200329"/>
          </a:xfrm>
          <a:prstGeom prst="rect">
            <a:avLst/>
          </a:prstGeom>
          <a:gradFill>
            <a:gsLst>
              <a:gs pos="57000">
                <a:srgbClr val="B8E165"/>
              </a:gs>
              <a:gs pos="11000">
                <a:srgbClr val="9BFD5F"/>
              </a:gs>
              <a:gs pos="38000">
                <a:srgbClr val="A9D93F"/>
              </a:gs>
              <a:gs pos="77000">
                <a:srgbClr val="B8E165"/>
              </a:gs>
              <a:gs pos="97000">
                <a:srgbClr val="B8E165"/>
              </a:gs>
            </a:gsLst>
            <a:lin ang="6600000" scaled="0"/>
          </a:gra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O" sz="2400" dirty="0" smtClean="0">
                <a:latin typeface="Berlin Sans FB" panose="020E0602020502020306" pitchFamily="34" charset="0"/>
              </a:rPr>
              <a:t>“Proteger a los pueblos indígenas y sus territorios es una exigencia ética fundamental y un compromiso básico con los derechos humanos; y para la Iglesia se torna en un imperativo moral coherente con el enfoque de ecología integral de </a:t>
            </a:r>
            <a:r>
              <a:rPr lang="es-CO" sz="2400" dirty="0" err="1" smtClean="0">
                <a:latin typeface="Berlin Sans FB" panose="020E0602020502020306" pitchFamily="34" charset="0"/>
              </a:rPr>
              <a:t>Laudatio</a:t>
            </a:r>
            <a:r>
              <a:rPr lang="es-CO" sz="2400" dirty="0" smtClean="0">
                <a:latin typeface="Berlin Sans FB" panose="020E0602020502020306" pitchFamily="34" charset="0"/>
              </a:rPr>
              <a:t> si”.</a:t>
            </a:r>
            <a:endParaRPr lang="es-CO" sz="2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086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95901" y="1808252"/>
            <a:ext cx="4315146" cy="304698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es-CO" sz="2400" dirty="0" smtClean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algn="just"/>
            <a:r>
              <a:rPr lang="es-CO" sz="2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Para los pueblos indígenas del Amazonas el “buen vivir” existe cuando están en comunión con las otras personas, con el mundo, con los seres de su entorno y con el Creador.</a:t>
            </a:r>
          </a:p>
          <a:p>
            <a:pPr algn="just"/>
            <a:endParaRPr lang="es-CO" sz="24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5239929" y="434434"/>
            <a:ext cx="5968405" cy="5794624"/>
            <a:chOff x="5239929" y="434434"/>
            <a:chExt cx="5968405" cy="5794624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6" t="50637" r="301" b="3595"/>
            <a:stretch/>
          </p:blipFill>
          <p:spPr>
            <a:xfrm>
              <a:off x="5239929" y="434434"/>
              <a:ext cx="5968405" cy="5794624"/>
            </a:xfrm>
            <a:prstGeom prst="ellipse">
              <a:avLst/>
            </a:prstGeom>
            <a:ln w="28575" cap="rnd">
              <a:solidFill>
                <a:srgbClr val="577317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4" name="Rectángulo 3"/>
            <p:cNvSpPr/>
            <p:nvPr/>
          </p:nvSpPr>
          <p:spPr>
            <a:xfrm>
              <a:off x="6616117" y="990756"/>
              <a:ext cx="3668314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2000" b="1" cap="none" spc="50" dirty="0" smtClean="0">
                  <a:ln w="9525" cmpd="sng">
                    <a:noFill/>
                    <a:prstDash val="solid"/>
                  </a:ln>
                  <a:solidFill>
                    <a:schemeClr val="bg1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“Buen vivir” en la Amazonía</a:t>
              </a:r>
              <a:endParaRPr lang="es-ES" sz="2000" b="1" cap="none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5" name="Triángulo rectángulo 4"/>
          <p:cNvSpPr/>
          <p:nvPr/>
        </p:nvSpPr>
        <p:spPr>
          <a:xfrm>
            <a:off x="0" y="5270643"/>
            <a:ext cx="12192000" cy="1587357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8220586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736387" y="2771373"/>
            <a:ext cx="4808306" cy="3416320"/>
          </a:xfrm>
          <a:prstGeom prst="rect">
            <a:avLst/>
          </a:prstGeom>
          <a:solidFill>
            <a:srgbClr val="ACDA46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CO" sz="2400" dirty="0" smtClean="0">
              <a:ln>
                <a:solidFill>
                  <a:schemeClr val="accent2">
                    <a:lumMod val="50000"/>
                  </a:schemeClr>
                </a:solidFill>
              </a:ln>
              <a:latin typeface="Berlin Sans FB" panose="020E0602020502020306" pitchFamily="34" charset="0"/>
            </a:endParaRPr>
          </a:p>
          <a:p>
            <a:pPr algn="just"/>
            <a:r>
              <a:rPr lang="es-CO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latin typeface="Berlin Sans FB" panose="020E0602020502020306" pitchFamily="34" charset="0"/>
              </a:rPr>
              <a:t>Los pueblos indígenas viven dentro de la “Casa” que Dios mismo creó y les dio como regalo: la Tierra. Sus diversas espiritualidades y creencias, los motivan a vivir una comunión con la tierra, el agua, los árboles, los animales, con el día y la noche. </a:t>
            </a:r>
          </a:p>
          <a:p>
            <a:endParaRPr lang="es-CO" sz="2400" dirty="0">
              <a:ln>
                <a:solidFill>
                  <a:schemeClr val="accent2">
                    <a:lumMod val="50000"/>
                  </a:schemeClr>
                </a:solidFill>
              </a:ln>
              <a:latin typeface="Berlin Sans FB" panose="020E0602020502020306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864" y="0"/>
            <a:ext cx="3790950" cy="25241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853" y="0"/>
            <a:ext cx="4435011" cy="249469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7613"/>
            <a:ext cx="4572000" cy="245038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4694"/>
            <a:ext cx="4572002" cy="191292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11854" cy="24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3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60910" y="2358190"/>
            <a:ext cx="4475747" cy="4154984"/>
          </a:xfrm>
          <a:prstGeom prst="rect">
            <a:avLst/>
          </a:prstGeom>
          <a:solidFill>
            <a:srgbClr val="00330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>
              <a:tabLst>
                <a:tab pos="2060575" algn="l"/>
              </a:tabLst>
            </a:pPr>
            <a:endParaRPr lang="es-CO" sz="2400" dirty="0" smtClean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algn="just">
              <a:tabLst>
                <a:tab pos="2060575" algn="l"/>
              </a:tabLst>
            </a:pPr>
            <a:r>
              <a:rPr lang="es-CO" sz="2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Los ancianos sabios, llamados indistintamente payés, </a:t>
            </a:r>
            <a:r>
              <a:rPr lang="es-CO" sz="2400" dirty="0" err="1" smtClean="0">
                <a:solidFill>
                  <a:schemeClr val="bg1"/>
                </a:solidFill>
                <a:latin typeface="Berlin Sans FB" panose="020E0602020502020306" pitchFamily="34" charset="0"/>
              </a:rPr>
              <a:t>mestres</a:t>
            </a:r>
            <a:r>
              <a:rPr lang="es-CO" sz="2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, </a:t>
            </a:r>
            <a:r>
              <a:rPr lang="es-CO" sz="2400" dirty="0" err="1" smtClean="0">
                <a:solidFill>
                  <a:schemeClr val="bg1"/>
                </a:solidFill>
                <a:latin typeface="Berlin Sans FB" panose="020E0602020502020306" pitchFamily="34" charset="0"/>
              </a:rPr>
              <a:t>wayanga</a:t>
            </a:r>
            <a:r>
              <a:rPr lang="es-CO" sz="2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 o chamanes entre otros, promueven la armonía de las personas entre sí y con el cosmos. Todos ellos: “memoria viva de la misión que Dios nos ha encomendado a todos”: cuidar la “Casa Común”.</a:t>
            </a:r>
          </a:p>
          <a:p>
            <a:pPr algn="just">
              <a:tabLst>
                <a:tab pos="2060575" algn="l"/>
              </a:tabLst>
            </a:pPr>
            <a:endParaRPr lang="es-CO" sz="24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86" y="0"/>
            <a:ext cx="4443553" cy="214001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62" y="2146434"/>
            <a:ext cx="4328581" cy="21714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78" y="4324350"/>
            <a:ext cx="41982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7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ángulo rectángulo 4"/>
          <p:cNvSpPr/>
          <p:nvPr/>
        </p:nvSpPr>
        <p:spPr>
          <a:xfrm>
            <a:off x="821932" y="0"/>
            <a:ext cx="11277600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4247">
            <a:off x="469573" y="1727208"/>
            <a:ext cx="5215088" cy="4172070"/>
          </a:xfrm>
          <a:prstGeom prst="round2DiagRect">
            <a:avLst>
              <a:gd name="adj1" fmla="val 50000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glow rad="254000">
              <a:schemeClr val="accent1">
                <a:lumMod val="75000"/>
                <a:alpha val="6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/>
          <p:cNvSpPr txBox="1"/>
          <p:nvPr/>
        </p:nvSpPr>
        <p:spPr>
          <a:xfrm>
            <a:off x="5978064" y="1462101"/>
            <a:ext cx="4283242" cy="37856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es-CO" sz="2400" dirty="0" smtClean="0">
              <a:latin typeface="Berlin Sans FB" panose="020E0602020502020306" pitchFamily="34" charset="0"/>
            </a:endParaRPr>
          </a:p>
          <a:p>
            <a:pPr algn="just"/>
            <a:r>
              <a:rPr lang="es-CO" sz="2400" dirty="0" smtClean="0">
                <a:latin typeface="Berlin Sans FB" panose="020E0602020502020306" pitchFamily="34" charset="0"/>
              </a:rPr>
              <a:t>La Providencia del Padre y la bondad de la Creación alcanzan su punto culminante en el Misterio de la Encarnación del Hijo de Dios que se acerca y abraza todos los contextos humanos pero, sobre todo, a los más pobres.</a:t>
            </a:r>
          </a:p>
          <a:p>
            <a:pPr algn="just"/>
            <a:endParaRPr lang="es-CO" sz="2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00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4105">
            <a:off x="8485813" y="1979882"/>
            <a:ext cx="764526" cy="1088685"/>
          </a:xfrm>
          <a:prstGeom prst="rect">
            <a:avLst/>
          </a:prstGeom>
        </p:spPr>
      </p:pic>
      <p:sp>
        <p:nvSpPr>
          <p:cNvPr id="8" name="Triángulo rectángulo 7"/>
          <p:cNvSpPr/>
          <p:nvPr/>
        </p:nvSpPr>
        <p:spPr>
          <a:xfrm rot="10800000">
            <a:off x="824564" y="0"/>
            <a:ext cx="8107679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6297">
            <a:off x="5272709" y="1159581"/>
            <a:ext cx="5795022" cy="427540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534">
            <a:off x="9515973" y="1619118"/>
            <a:ext cx="764526" cy="108868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94" y="3751261"/>
            <a:ext cx="2297373" cy="185225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915318" y="665794"/>
            <a:ext cx="3926648" cy="5262979"/>
          </a:xfrm>
          <a:prstGeom prst="rect">
            <a:avLst/>
          </a:prstGeom>
          <a:solidFill>
            <a:srgbClr val="B3DD55"/>
          </a:solidFill>
          <a:ln w="28575">
            <a:solidFill>
              <a:schemeClr val="bg1"/>
            </a:solidFill>
          </a:ln>
          <a:effectLst>
            <a:glow rad="3810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endParaRPr lang="es-CO" sz="2400" dirty="0" smtClean="0">
              <a:latin typeface="Berlin Sans FB" panose="020E0602020502020306" pitchFamily="34" charset="0"/>
            </a:endParaRPr>
          </a:p>
          <a:p>
            <a:pPr algn="just"/>
            <a:r>
              <a:rPr lang="es-CO" sz="2400" dirty="0" smtClean="0">
                <a:latin typeface="Berlin Sans FB" panose="020E0602020502020306" pitchFamily="34" charset="0"/>
              </a:rPr>
              <a:t>En el Misterio Pascual de Cristo, la Creación se extiende hacia un cumplimiento final… porque el Resucitado las envuelve misteriosamente y las orienta a un destino de plenitud. “ Las mismas flores del campo y las aves que ÉL contempló admirado con sus ojos humanos, ahora están llenas de su Presencia Luminosa” </a:t>
            </a:r>
          </a:p>
          <a:p>
            <a:pPr algn="just"/>
            <a:endParaRPr lang="es-CO" sz="2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85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832207" y="0"/>
            <a:ext cx="8414535" cy="6857999"/>
            <a:chOff x="832207" y="0"/>
            <a:chExt cx="8414535" cy="6857999"/>
          </a:xfrm>
        </p:grpSpPr>
        <p:sp>
          <p:nvSpPr>
            <p:cNvPr id="4" name="Triángulo rectángulo 3"/>
            <p:cNvSpPr/>
            <p:nvPr/>
          </p:nvSpPr>
          <p:spPr>
            <a:xfrm>
              <a:off x="832207" y="0"/>
              <a:ext cx="8034392" cy="6857999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6" name="Grupo 5"/>
            <p:cNvGrpSpPr/>
            <p:nvPr/>
          </p:nvGrpSpPr>
          <p:grpSpPr>
            <a:xfrm>
              <a:off x="1202077" y="296223"/>
              <a:ext cx="8044665" cy="6282694"/>
              <a:chOff x="1202077" y="296223"/>
              <a:chExt cx="8044665" cy="6282694"/>
            </a:xfrm>
          </p:grpSpPr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077" y="296223"/>
                <a:ext cx="8044665" cy="3842535"/>
              </a:xfrm>
              <a:prstGeom prst="rect">
                <a:avLst/>
              </a:prstGeom>
            </p:spPr>
          </p:pic>
          <p:sp>
            <p:nvSpPr>
              <p:cNvPr id="5" name="CuadroTexto 4"/>
              <p:cNvSpPr txBox="1"/>
              <p:nvPr/>
            </p:nvSpPr>
            <p:spPr>
              <a:xfrm>
                <a:off x="1962363" y="4270593"/>
                <a:ext cx="6729574" cy="230832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CO" sz="2400" dirty="0" smtClean="0">
                    <a:latin typeface="Berlin Sans FB" panose="020E0602020502020306" pitchFamily="34" charset="0"/>
                  </a:rPr>
                  <a:t>Evangelizar implica comprometerse con “nuestros hermanos”, mejorar la vida comunitaria, y así “hacer presente en el mundo el Reino de Dios”… no “una caridad a la carta” sino un verdadero desarrollo humano integral, es decir, para todas las personas y para toda la persona.</a:t>
                </a:r>
                <a:endParaRPr lang="es-CO" sz="2400" dirty="0">
                  <a:latin typeface="Berlin Sans FB" panose="020E0602020502020306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668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rgbClr val="0099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Berlin Sans FB" panose="020E0602020502020306" pitchFamily="34" charset="0"/>
                <a:ea typeface="Adobe Gothic Std B" panose="020B0800000000000000" pitchFamily="34" charset="-128"/>
              </a:rPr>
              <a:t>AMAZONÍA: NUEVOS CAMINOS PARA UNA ECOLOGÍA INTEGRAL</a:t>
            </a:r>
          </a:p>
        </p:txBody>
      </p:sp>
    </p:spTree>
    <p:extLst>
      <p:ext uri="{BB962C8B-B14F-4D97-AF65-F5344CB8AC3E}">
        <p14:creationId xmlns:p14="http://schemas.microsoft.com/office/powerpoint/2010/main" val="3300975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96207" y="2044679"/>
            <a:ext cx="5075700" cy="341632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O" sz="2400" dirty="0" smtClean="0">
                <a:latin typeface="Berlin Sans FB" panose="020E0602020502020306" pitchFamily="34" charset="0"/>
              </a:rPr>
              <a:t>Toda la creación, quiere decir también, todos los aspectos de la vida humana, todas sus relaciones.</a:t>
            </a:r>
          </a:p>
          <a:p>
            <a:pPr algn="just"/>
            <a:r>
              <a:rPr lang="es-CO" sz="2400" dirty="0" smtClean="0">
                <a:latin typeface="Berlin Sans FB" panose="020E0602020502020306" pitchFamily="34" charset="0"/>
              </a:rPr>
              <a:t>Ya en las historias bíblicas de la creación emerge que la existencia humana se caracteriza por tres relaciones estrechamente conectadas: la relación con Dios, con el prójimo y con la Tierra. </a:t>
            </a:r>
            <a:endParaRPr lang="es-CO" sz="2400" dirty="0">
              <a:latin typeface="Berlin Sans FB" panose="020E0602020502020306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827" y="1552506"/>
            <a:ext cx="6398173" cy="5305494"/>
          </a:xfrm>
          <a:prstGeom prst="rect">
            <a:avLst/>
          </a:prstGeom>
        </p:spPr>
      </p:pic>
      <p:sp>
        <p:nvSpPr>
          <p:cNvPr id="4" name="Triángulo rectángulo 3"/>
          <p:cNvSpPr/>
          <p:nvPr/>
        </p:nvSpPr>
        <p:spPr>
          <a:xfrm>
            <a:off x="0" y="5460999"/>
            <a:ext cx="9175914" cy="139700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Triángulo rectángulo 4"/>
          <p:cNvSpPr/>
          <p:nvPr/>
        </p:nvSpPr>
        <p:spPr>
          <a:xfrm>
            <a:off x="0" y="0"/>
            <a:ext cx="9909313" cy="154112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Triángulo rectángulo 5"/>
          <p:cNvSpPr/>
          <p:nvPr/>
        </p:nvSpPr>
        <p:spPr>
          <a:xfrm>
            <a:off x="184648" y="0"/>
            <a:ext cx="10198872" cy="152974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458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ángulo rectángulo 3"/>
          <p:cNvSpPr/>
          <p:nvPr/>
        </p:nvSpPr>
        <p:spPr>
          <a:xfrm>
            <a:off x="0" y="365760"/>
            <a:ext cx="12192000" cy="649224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7861"/>
            <a:ext cx="5433521" cy="36430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57731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/>
          <p:cNvSpPr txBox="1"/>
          <p:nvPr/>
        </p:nvSpPr>
        <p:spPr>
          <a:xfrm>
            <a:off x="5516869" y="1616496"/>
            <a:ext cx="4427620" cy="4524315"/>
          </a:xfrm>
          <a:prstGeom prst="rect">
            <a:avLst/>
          </a:prstGeom>
          <a:solidFill>
            <a:srgbClr val="45680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es-CO" sz="2400" dirty="0" smtClean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algn="just"/>
            <a:r>
              <a:rPr lang="es-CO" sz="2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No cuidar “la casa común” es una ofensa al Creador, un atentado contra la biodiversidad y en definitiva, contra la vida.</a:t>
            </a:r>
          </a:p>
          <a:p>
            <a:pPr algn="just"/>
            <a:r>
              <a:rPr lang="es-CO" sz="2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Hoy el grito de la Amazonía al Creador es semejante al grito del Pueblo de Dios en Egipto. Es un grito de esclavitud y abandono, que clama por la libertad y el cuidado de Dios. </a:t>
            </a:r>
          </a:p>
          <a:p>
            <a:pPr algn="just"/>
            <a:endParaRPr lang="es-CO" sz="24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" y="134177"/>
            <a:ext cx="5341536" cy="29646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57731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478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ángulo rectángulo 3"/>
          <p:cNvSpPr/>
          <p:nvPr/>
        </p:nvSpPr>
        <p:spPr>
          <a:xfrm rot="10800000">
            <a:off x="6116943" y="0"/>
            <a:ext cx="3335063" cy="6395930"/>
          </a:xfrm>
          <a:prstGeom prst="rtTriangle">
            <a:avLst/>
          </a:prstGeom>
          <a:solidFill>
            <a:srgbClr val="ACD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Triángulo rectángulo 5"/>
          <p:cNvSpPr/>
          <p:nvPr/>
        </p:nvSpPr>
        <p:spPr>
          <a:xfrm>
            <a:off x="808519" y="213160"/>
            <a:ext cx="4019349" cy="6644840"/>
          </a:xfrm>
          <a:prstGeom prst="rtTriangle">
            <a:avLst/>
          </a:prstGeom>
          <a:solidFill>
            <a:srgbClr val="ACD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1" y="2018522"/>
            <a:ext cx="7921595" cy="459056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150662" y="235702"/>
            <a:ext cx="8643488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CO" sz="2400" dirty="0" smtClean="0">
                <a:latin typeface="Berlin Sans FB" panose="020E0602020502020306" pitchFamily="34" charset="0"/>
              </a:rPr>
              <a:t>La ecología integral es más que la mera conexión entre lo social y lo ambiental. Comprende la necesidad de promover una armonía personal, social y ecológica para la cual necesitamos de una conversión personal, social y ecológica.</a:t>
            </a:r>
            <a:endParaRPr lang="es-CO" sz="2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144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790" y="4576002"/>
            <a:ext cx="4091578" cy="224490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793" y="0"/>
            <a:ext cx="4091576" cy="256853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791" y="2568538"/>
            <a:ext cx="4091577" cy="2007463"/>
          </a:xfrm>
          <a:prstGeom prst="rect">
            <a:avLst/>
          </a:prstGeom>
        </p:spPr>
      </p:pic>
      <p:sp>
        <p:nvSpPr>
          <p:cNvPr id="8" name="Triángulo rectángulo 7"/>
          <p:cNvSpPr/>
          <p:nvPr/>
        </p:nvSpPr>
        <p:spPr>
          <a:xfrm>
            <a:off x="863023" y="0"/>
            <a:ext cx="4877761" cy="6858000"/>
          </a:xfrm>
          <a:prstGeom prst="rtTriangle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0616"/>
            <a:ext cx="6057900" cy="305028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015903" y="629752"/>
            <a:ext cx="4572000" cy="2308324"/>
          </a:xfrm>
          <a:prstGeom prst="rect">
            <a:avLst/>
          </a:prstGeom>
          <a:solidFill>
            <a:srgbClr val="00330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es-CO" sz="2400" dirty="0" smtClean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algn="just"/>
            <a:r>
              <a:rPr lang="es-CO" sz="2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El universo se desarrolla en Dios que lo llena todo. “Entonces hay mística en una hoja, en un camino, en el rocío, en el rostro del pobre”</a:t>
            </a:r>
          </a:p>
          <a:p>
            <a:pPr algn="just"/>
            <a:endParaRPr lang="es-CO" sz="24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5256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ángulo rectángulo 3"/>
          <p:cNvSpPr/>
          <p:nvPr/>
        </p:nvSpPr>
        <p:spPr>
          <a:xfrm>
            <a:off x="832207" y="0"/>
            <a:ext cx="10161141" cy="4520629"/>
          </a:xfrm>
          <a:prstGeom prst="rtTriangle">
            <a:avLst/>
          </a:prstGeom>
          <a:solidFill>
            <a:srgbClr val="78A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/>
          <p:cNvSpPr txBox="1"/>
          <p:nvPr/>
        </p:nvSpPr>
        <p:spPr>
          <a:xfrm>
            <a:off x="759441" y="1921945"/>
            <a:ext cx="3482074" cy="45243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es-CO" sz="2400" dirty="0" smtClean="0"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pPr algn="just"/>
            <a:r>
              <a:rPr lang="es-CO" sz="2400" dirty="0" smtClean="0">
                <a:latin typeface="Berlin Sans FB" panose="020E0602020502020306" pitchFamily="34" charset="0"/>
                <a:cs typeface="Arial" panose="020B0604020202020204" pitchFamily="34" charset="0"/>
              </a:rPr>
              <a:t>“Los Sacramentos son un modo privilegiado de cómo la naturaleza es asumida por Dios y se convierte en mediación de la vida sobrenatural”. Sus celebraciones son una permanente invitación a “abrazar el mundo en un nivel distinto”.</a:t>
            </a:r>
          </a:p>
          <a:p>
            <a:pPr algn="just"/>
            <a:endParaRPr lang="es-CO" sz="24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7" b="20300"/>
          <a:stretch/>
        </p:blipFill>
        <p:spPr>
          <a:xfrm>
            <a:off x="4716408" y="1431166"/>
            <a:ext cx="4855109" cy="47672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381000">
              <a:srgbClr val="577317"/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46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160979" y="318499"/>
            <a:ext cx="8157681" cy="830997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Por ejemplo: el Bautismo nos invita a considerar la importancia del “agua” como fuente de vida.</a:t>
            </a:r>
            <a:endParaRPr lang="es-CO" sz="24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4" name="Triángulo rectángulo 3"/>
          <p:cNvSpPr/>
          <p:nvPr/>
        </p:nvSpPr>
        <p:spPr>
          <a:xfrm>
            <a:off x="0" y="5424755"/>
            <a:ext cx="9010436" cy="1433245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68" y="1383432"/>
            <a:ext cx="7253555" cy="4483112"/>
          </a:xfrm>
          <a:prstGeom prst="round2DiagRect">
            <a:avLst>
              <a:gd name="adj1" fmla="val 50000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glow rad="381000">
              <a:schemeClr val="accent2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8755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78095" y="1623316"/>
            <a:ext cx="5065159" cy="4893647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es-CO" sz="2400" dirty="0" smtClean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algn="just"/>
            <a:r>
              <a:rPr lang="es-CO" sz="2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La celebración de la Eucaristía nos invita a redescubrir cómo el “Señor, en el Misterio de la Encarnación, quiso llegar a nuestra intimidad a través de un pedazo de materia”… al mismo tiempo la sangre de tantos que ha sido derramada, bañando las tierras </a:t>
            </a:r>
            <a:r>
              <a:rPr lang="es-CO" sz="2400" dirty="0">
                <a:solidFill>
                  <a:schemeClr val="bg1"/>
                </a:solidFill>
                <a:latin typeface="Berlin Sans FB" panose="020E0602020502020306" pitchFamily="34" charset="0"/>
              </a:rPr>
              <a:t>a</a:t>
            </a:r>
            <a:r>
              <a:rPr lang="es-CO" sz="2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mazónicas por el bien de sus habitantes y del territorio, se une a la  Sangre de Cristo derramada por todos y para toda la creación.</a:t>
            </a:r>
          </a:p>
          <a:p>
            <a:pPr algn="just"/>
            <a:endParaRPr lang="es-CO" sz="24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30" y="1306971"/>
            <a:ext cx="6311376" cy="4775329"/>
          </a:xfrm>
          <a:prstGeom prst="rect">
            <a:avLst/>
          </a:prstGeom>
          <a:ln>
            <a:solidFill>
              <a:srgbClr val="ACDA46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8127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552" y="227196"/>
            <a:ext cx="6246795" cy="4627064"/>
          </a:xfrm>
          <a:prstGeom prst="round2DiagRect">
            <a:avLst>
              <a:gd name="adj1" fmla="val 41930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1809547" y="5130764"/>
            <a:ext cx="6323800" cy="1569660"/>
          </a:xfrm>
          <a:prstGeom prst="rect">
            <a:avLst/>
          </a:prstGeom>
          <a:solidFill>
            <a:srgbClr val="45680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O" sz="2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La Iglesia está llamada a profundizar su identidad en correspondencia con las realidades del propio territorio y a crecer escuchando la sabiduría de sus pueblos</a:t>
            </a:r>
            <a:endParaRPr lang="es-CO" sz="24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51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21307" y="221382"/>
            <a:ext cx="7392202" cy="2308324"/>
          </a:xfrm>
          <a:prstGeom prst="rect">
            <a:avLst/>
          </a:prstGeom>
          <a:solidFill>
            <a:srgbClr val="B3DD55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es-CO" sz="2400" dirty="0" smtClean="0">
              <a:latin typeface="Berlin Sans FB" panose="020E0602020502020306" pitchFamily="34" charset="0"/>
            </a:endParaRPr>
          </a:p>
          <a:p>
            <a:pPr algn="just"/>
            <a:r>
              <a:rPr lang="es-CO" sz="2400" dirty="0" smtClean="0">
                <a:latin typeface="Berlin Sans FB" panose="020E0602020502020306" pitchFamily="34" charset="0"/>
              </a:rPr>
              <a:t>Las Iglesias locales que son también Iglesias misioneras en salida, encuentran en sus propias periferias lugares privilegiados de experiencias evangelizadoras, pues allí es “donde hace más falta la Luz y la Vida del Resucitado”</a:t>
            </a:r>
          </a:p>
          <a:p>
            <a:pPr algn="just"/>
            <a:endParaRPr lang="es-CO" sz="2400" dirty="0">
              <a:latin typeface="Berlin Sans FB" panose="020E0602020502020306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9" y="2752825"/>
            <a:ext cx="7969718" cy="3441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4956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16017" y="1578544"/>
            <a:ext cx="5091763" cy="3416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es-CO" sz="2400" dirty="0" smtClean="0">
              <a:latin typeface="Berlin Sans FB" panose="020E0602020502020306" pitchFamily="34" charset="0"/>
            </a:endParaRPr>
          </a:p>
          <a:p>
            <a:pPr algn="just"/>
            <a:r>
              <a:rPr lang="es-CO" sz="2400" dirty="0" smtClean="0">
                <a:latin typeface="Berlin Sans FB" panose="020E0602020502020306" pitchFamily="34" charset="0"/>
              </a:rPr>
              <a:t>La economía debe dar prioridad a una vocación por una vida humana digna. Esta relación equilibrada debe cuidar el ambiente y la vida de los más vulnerables. “En la actualidad hay una sola crisis que es social y ambiental a la vez”.</a:t>
            </a:r>
          </a:p>
          <a:p>
            <a:pPr algn="just"/>
            <a:endParaRPr lang="es-CO" sz="2400" dirty="0">
              <a:latin typeface="Berlin Sans FB" panose="020E0602020502020306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1608">
            <a:off x="5977919" y="1275706"/>
            <a:ext cx="5883733" cy="43801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1207924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ángulo rectángulo 3"/>
          <p:cNvSpPr/>
          <p:nvPr/>
        </p:nvSpPr>
        <p:spPr>
          <a:xfrm>
            <a:off x="0" y="5101389"/>
            <a:ext cx="8152598" cy="1756611"/>
          </a:xfrm>
          <a:prstGeom prst="rt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6" name="Grupo 5"/>
          <p:cNvGrpSpPr/>
          <p:nvPr/>
        </p:nvGrpSpPr>
        <p:grpSpPr>
          <a:xfrm>
            <a:off x="690314" y="0"/>
            <a:ext cx="11501686" cy="6858000"/>
            <a:chOff x="690314" y="-21161"/>
            <a:chExt cx="11501686" cy="6858000"/>
          </a:xfrm>
          <a:solidFill>
            <a:schemeClr val="accent1"/>
          </a:solidFill>
        </p:grpSpPr>
        <p:sp>
          <p:nvSpPr>
            <p:cNvPr id="5" name="Triángulo rectángulo 4"/>
            <p:cNvSpPr/>
            <p:nvPr/>
          </p:nvSpPr>
          <p:spPr>
            <a:xfrm>
              <a:off x="818148" y="-21161"/>
              <a:ext cx="11373852" cy="68580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" name="CuadroTexto 1"/>
            <p:cNvSpPr txBox="1"/>
            <p:nvPr/>
          </p:nvSpPr>
          <p:spPr>
            <a:xfrm rot="20985787">
              <a:off x="690314" y="2554001"/>
              <a:ext cx="4116744" cy="3323987"/>
            </a:xfrm>
            <a:prstGeom prst="rect">
              <a:avLst/>
            </a:prstGeom>
            <a:solidFill>
              <a:srgbClr val="B8E165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endParaRPr lang="es-CO" sz="2400" dirty="0" smtClean="0">
                <a:latin typeface="Berlin Sans FB" panose="020E0602020502020306" pitchFamily="34" charset="0"/>
              </a:endParaRPr>
            </a:p>
            <a:p>
              <a:pPr algn="just"/>
              <a:r>
                <a:rPr lang="es-CO" sz="2400" dirty="0" smtClean="0">
                  <a:latin typeface="Berlin Sans FB" panose="020E0602020502020306" pitchFamily="34" charset="0"/>
                </a:rPr>
                <a:t>En la selva Amazónica, de vital importancia para el planeta, se desencadenó una profunda crisis por causa de una prolongada intervención humana donde predomina la </a:t>
              </a:r>
            </a:p>
            <a:p>
              <a:pPr algn="just"/>
              <a:r>
                <a:rPr lang="es-CO" sz="2400" dirty="0" smtClean="0">
                  <a:latin typeface="Berlin Sans FB" panose="020E0602020502020306" pitchFamily="34" charset="0"/>
                </a:rPr>
                <a:t>cultura del descarte. </a:t>
              </a:r>
              <a:r>
                <a:rPr lang="es-CO" dirty="0" smtClean="0">
                  <a:latin typeface="Berlin Sans FB" panose="020E0602020502020306" pitchFamily="34" charset="0"/>
                </a:rPr>
                <a:t>(LS 16)  </a:t>
              </a:r>
            </a:p>
            <a:p>
              <a:pPr algn="just"/>
              <a:endParaRPr lang="es-CO" dirty="0">
                <a:latin typeface="Berlin Sans FB" panose="020E0602020502020306" pitchFamily="34" charset="0"/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556" y="0"/>
            <a:ext cx="6095669" cy="337291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556" y="3247089"/>
            <a:ext cx="6095669" cy="350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12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24178" y="4398745"/>
            <a:ext cx="6134100" cy="2308324"/>
          </a:xfrm>
          <a:prstGeom prst="rect">
            <a:avLst/>
          </a:prstGeom>
          <a:solidFill>
            <a:srgbClr val="45680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O" sz="2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La conversión significa liberarnos de la obsesión del consumo. Comprar es un acto moral, no solo económico. Una misión encarnada implica un repensar la presencia escasa de la Iglesia con relación a la inmensidad del territorio y su diversidad cultural.</a:t>
            </a:r>
            <a:endParaRPr lang="es-CO" sz="24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178" y="226194"/>
            <a:ext cx="6134100" cy="403779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glow rad="495300">
              <a:schemeClr val="accent1">
                <a:lumMod val="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3258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760396" y="837397"/>
            <a:ext cx="4004110" cy="5262979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es-CO" sz="2400" dirty="0" smtClean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algn="just"/>
            <a:r>
              <a:rPr lang="es-CO" sz="2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Recordando las palabras del Papa Francisco quisiéramos pedir a todos las personas de buena voluntad: “Seamos “custodios” de la creación, del designio de Dios inscrito en la naturaleza, guardianes del otro, del medio ambiente; no dejemos que los signos de la destrucción y de muerte acompañen el camino de este mundo nuestro”. </a:t>
            </a:r>
          </a:p>
          <a:p>
            <a:pPr algn="just"/>
            <a:endParaRPr lang="es-CO" sz="24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135" y="1482290"/>
            <a:ext cx="6639331" cy="43419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2683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949290" y="1127647"/>
            <a:ext cx="5111014" cy="3416320"/>
          </a:xfrm>
          <a:prstGeom prst="rect">
            <a:avLst/>
          </a:prstGeom>
          <a:solidFill>
            <a:srgbClr val="B8E165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es-CO" sz="2400" dirty="0" smtClean="0">
              <a:latin typeface="Berlin Sans FB" panose="020E0602020502020306" pitchFamily="34" charset="0"/>
            </a:endParaRPr>
          </a:p>
          <a:p>
            <a:pPr algn="just"/>
            <a:r>
              <a:rPr lang="es-CO" sz="2400" dirty="0" smtClean="0">
                <a:latin typeface="Berlin Sans FB" panose="020E0602020502020306" pitchFamily="34" charset="0"/>
              </a:rPr>
              <a:t>La cuenca Amazónica supone para el planeta una de las mayores reservas de biodiversidad. Nueve países comparten: Brasil, Bolivia, Colombia, Ecuador, Guyana, Perú, Surinam, Venezuela incluyendo la Guyana Francesa como territorio ultramar.</a:t>
            </a:r>
          </a:p>
          <a:p>
            <a:pPr algn="just"/>
            <a:endParaRPr lang="es-CO" sz="2400" dirty="0">
              <a:latin typeface="Berlin Sans FB" panose="020E0602020502020306" pitchFamily="34" charset="0"/>
            </a:endParaRPr>
          </a:p>
        </p:txBody>
      </p:sp>
      <p:sp>
        <p:nvSpPr>
          <p:cNvPr id="4" name="Triángulo rectángulo 3"/>
          <p:cNvSpPr/>
          <p:nvPr/>
        </p:nvSpPr>
        <p:spPr>
          <a:xfrm>
            <a:off x="0" y="0"/>
            <a:ext cx="9009247" cy="685800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2270" y="1020278"/>
            <a:ext cx="6488306" cy="439871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4145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81779" y="1819174"/>
            <a:ext cx="5573026" cy="3416320"/>
          </a:xfrm>
          <a:prstGeom prst="rect">
            <a:avLst/>
          </a:prstGeom>
          <a:solidFill>
            <a:srgbClr val="45680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es-CO" sz="2400" dirty="0" smtClean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algn="just"/>
            <a:r>
              <a:rPr lang="es-CO" sz="2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La</a:t>
            </a:r>
            <a:r>
              <a:rPr lang="es-CO" sz="2400" dirty="0" smtClean="0">
                <a:latin typeface="Berlin Sans FB" panose="020E0602020502020306" pitchFamily="34" charset="0"/>
              </a:rPr>
              <a:t> </a:t>
            </a:r>
            <a:r>
              <a:rPr lang="es-CO" sz="2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riqueza de la selva y de los ríos de la Amazonía está amenazada por los grandes intereses económicos que se asientan en diversos puntos del territorio. A ello se suma el narcotráfico que amenaza a los pueblos que dependen de los recursos animales y vegetales.</a:t>
            </a:r>
          </a:p>
          <a:p>
            <a:pPr algn="just"/>
            <a:endParaRPr lang="es-CO" sz="24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286" y="115503"/>
            <a:ext cx="4882713" cy="256994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286" y="4562375"/>
            <a:ext cx="4882713" cy="221862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287" y="2579571"/>
            <a:ext cx="4882713" cy="225231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4785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948413" y="1775422"/>
            <a:ext cx="4235116" cy="4154984"/>
          </a:xfrm>
          <a:prstGeom prst="rect">
            <a:avLst/>
          </a:prstGeom>
          <a:solidFill>
            <a:srgbClr val="00330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es-CO" sz="2400" dirty="0" smtClean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algn="just"/>
            <a:r>
              <a:rPr lang="es-CO" sz="2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Los movimientos migratorios más recientes de la región amazónica se caracteriza por la movilización de indígenas de sus territorios a las ciudades… crece en toda la Amazonía una actitud de xenofobia y de criminalización de los migrantes y desplazados</a:t>
            </a:r>
          </a:p>
          <a:p>
            <a:pPr algn="just"/>
            <a:endParaRPr lang="es-CO" sz="24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4" name="Triángulo rectángulo 3"/>
          <p:cNvSpPr/>
          <p:nvPr/>
        </p:nvSpPr>
        <p:spPr>
          <a:xfrm>
            <a:off x="0" y="3513221"/>
            <a:ext cx="7353701" cy="3344779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340" y="1096035"/>
            <a:ext cx="6404059" cy="483437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bg1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28206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5775559" y="3429001"/>
            <a:ext cx="5829300" cy="3017545"/>
            <a:chOff x="5775559" y="3429001"/>
            <a:chExt cx="5829300" cy="3017545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31"/>
            <a:stretch/>
          </p:blipFill>
          <p:spPr>
            <a:xfrm>
              <a:off x="5775559" y="3429001"/>
              <a:ext cx="5829300" cy="3017545"/>
            </a:xfrm>
            <a:prstGeom prst="round2DiagRect">
              <a:avLst>
                <a:gd name="adj1" fmla="val 16667"/>
                <a:gd name="adj2" fmla="val 0"/>
              </a:avLst>
            </a:prstGeom>
            <a:ln w="28575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Rectángulo 6"/>
            <p:cNvSpPr/>
            <p:nvPr/>
          </p:nvSpPr>
          <p:spPr>
            <a:xfrm rot="20813046">
              <a:off x="8145690" y="3912769"/>
              <a:ext cx="1518364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cap="none" spc="0" dirty="0" smtClean="0">
                  <a:ln w="22225">
                    <a:noFill/>
                    <a:prstDash val="solid"/>
                  </a:ln>
                  <a:solidFill>
                    <a:schemeClr val="bg1"/>
                  </a:solidFill>
                  <a:effectLst/>
                </a:rPr>
                <a:t>Invisibles</a:t>
              </a:r>
              <a:endParaRPr lang="es-ES" sz="2400" b="1" cap="none" spc="0" dirty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5935780" y="190500"/>
            <a:ext cx="5829300" cy="3238500"/>
            <a:chOff x="5935780" y="190500"/>
            <a:chExt cx="5829300" cy="323850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780" y="190500"/>
              <a:ext cx="5829300" cy="3238500"/>
            </a:xfrm>
            <a:prstGeom prst="round2DiagRect">
              <a:avLst>
                <a:gd name="adj1" fmla="val 16667"/>
                <a:gd name="adj2" fmla="val 0"/>
              </a:avLst>
            </a:prstGeom>
            <a:ln w="28575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Rectángulo 8"/>
            <p:cNvSpPr/>
            <p:nvPr/>
          </p:nvSpPr>
          <p:spPr>
            <a:xfrm rot="21099351">
              <a:off x="9082995" y="574508"/>
              <a:ext cx="1681872" cy="83099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cap="none" spc="0" dirty="0" smtClean="0">
                  <a:ln w="22225">
                    <a:noFill/>
                    <a:prstDash val="solid"/>
                  </a:ln>
                  <a:solidFill>
                    <a:schemeClr val="bg1"/>
                  </a:solidFill>
                  <a:effectLst/>
                  <a:latin typeface="Berlin Sans FB" panose="020E0602020502020306" pitchFamily="34" charset="0"/>
                </a:rPr>
                <a:t>Aislamiento</a:t>
              </a:r>
            </a:p>
            <a:p>
              <a:pPr algn="ctr"/>
              <a:r>
                <a:rPr lang="es-ES" sz="2400" cap="none" spc="0" dirty="0" smtClean="0">
                  <a:ln w="22225">
                    <a:noFill/>
                    <a:prstDash val="solid"/>
                  </a:ln>
                  <a:solidFill>
                    <a:schemeClr val="bg1"/>
                  </a:solidFill>
                  <a:effectLst/>
                  <a:latin typeface="Berlin Sans FB" panose="020E0602020502020306" pitchFamily="34" charset="0"/>
                </a:rPr>
                <a:t> voluntario</a:t>
              </a:r>
              <a:endParaRPr lang="es-ES" sz="2400" cap="none" spc="0" dirty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  <a:latin typeface="Berlin Sans FB" panose="020E0602020502020306" pitchFamily="34" charset="0"/>
              </a:endParaRPr>
            </a:p>
          </p:txBody>
        </p:sp>
      </p:grpSp>
      <p:sp>
        <p:nvSpPr>
          <p:cNvPr id="12" name="Triángulo rectángulo 11"/>
          <p:cNvSpPr/>
          <p:nvPr/>
        </p:nvSpPr>
        <p:spPr>
          <a:xfrm>
            <a:off x="837397" y="1"/>
            <a:ext cx="5207270" cy="6857999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uadroTexto 14"/>
          <p:cNvSpPr txBox="1"/>
          <p:nvPr/>
        </p:nvSpPr>
        <p:spPr>
          <a:xfrm>
            <a:off x="837397" y="1740661"/>
            <a:ext cx="4629751" cy="4524315"/>
          </a:xfrm>
          <a:prstGeom prst="rect">
            <a:avLst/>
          </a:prstGeom>
          <a:solidFill>
            <a:srgbClr val="B8E165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es-CO" sz="2400" dirty="0" smtClean="0">
              <a:latin typeface="Berlin Sans FB" panose="020E0602020502020306" pitchFamily="34" charset="0"/>
            </a:endParaRPr>
          </a:p>
          <a:p>
            <a:pPr algn="just"/>
            <a:r>
              <a:rPr lang="es-CO" sz="2400" dirty="0" smtClean="0">
                <a:latin typeface="Berlin Sans FB" panose="020E0602020502020306" pitchFamily="34" charset="0"/>
              </a:rPr>
              <a:t>Existen entre 110 y 130 distintos pueblos indígenas en aislamiento voluntario o “Pueblos Libres”. En los últimos tiempos aparece una nueva categoría constituida por los indígenas que viven en el tejido urbano, algunos reconocidos como tales y otros que desaparecen en ese contexto y por eso son llamados “Invisibles”. </a:t>
            </a:r>
          </a:p>
          <a:p>
            <a:pPr algn="just"/>
            <a:endParaRPr lang="es-CO" sz="2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377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548641" y="236834"/>
            <a:ext cx="10761044" cy="6394972"/>
            <a:chOff x="548641" y="236834"/>
            <a:chExt cx="10761044" cy="6394972"/>
          </a:xfrm>
        </p:grpSpPr>
        <p:sp>
          <p:nvSpPr>
            <p:cNvPr id="2" name="CuadroTexto 1"/>
            <p:cNvSpPr txBox="1"/>
            <p:nvPr/>
          </p:nvSpPr>
          <p:spPr>
            <a:xfrm>
              <a:off x="548641" y="236834"/>
              <a:ext cx="10761044" cy="1626670"/>
            </a:xfrm>
            <a:prstGeom prst="rect">
              <a:avLst/>
            </a:prstGeom>
            <a:solidFill>
              <a:srgbClr val="577317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s-CO" sz="2400" dirty="0" smtClean="0">
                  <a:solidFill>
                    <a:schemeClr val="bg1"/>
                  </a:solidFill>
                  <a:latin typeface="Berlin Sans FB" panose="020E0602020502020306" pitchFamily="34" charset="0"/>
                </a:rPr>
                <a:t>Su situación social está marcada por la pobreza y la exclusión, sin embargo “su cosmovisión, su sabiduría, tienen mucho para enseñarnos a quienes no pertenecemos a su cultura. Todos los esfuerzos que hagamos para mejorar la vida de los Pueblos Amazónicos serán siempre pocos”.</a:t>
              </a:r>
              <a:endParaRPr lang="es-CO" sz="2400" dirty="0">
                <a:solidFill>
                  <a:schemeClr val="bg1"/>
                </a:solidFill>
                <a:latin typeface="Berlin Sans FB" panose="020E0602020502020306" pitchFamily="34" charset="0"/>
              </a:endParaRPr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25"/>
            <a:stretch/>
          </p:blipFill>
          <p:spPr>
            <a:xfrm>
              <a:off x="548641" y="1863504"/>
              <a:ext cx="10761044" cy="4768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73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 rot="21215585">
            <a:off x="5121435" y="1902230"/>
            <a:ext cx="5303519" cy="4154984"/>
          </a:xfrm>
          <a:prstGeom prst="rect">
            <a:avLst/>
          </a:prstGeom>
          <a:solidFill>
            <a:srgbClr val="45680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es-CO" sz="2400" dirty="0" smtClean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algn="just"/>
            <a:r>
              <a:rPr lang="es-CO" sz="2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Hoy, lamentablemente, existen todavía resquicios del proyecto colonizador que creó representaciones de </a:t>
            </a:r>
            <a:r>
              <a:rPr lang="es-CO" sz="2400" dirty="0" err="1" smtClean="0">
                <a:solidFill>
                  <a:schemeClr val="bg1"/>
                </a:solidFill>
                <a:latin typeface="Berlin Sans FB" panose="020E0602020502020306" pitchFamily="34" charset="0"/>
              </a:rPr>
              <a:t>inferiorización</a:t>
            </a:r>
            <a:r>
              <a:rPr lang="es-CO" sz="2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 y demonización de las culturas indígenas.</a:t>
            </a:r>
          </a:p>
          <a:p>
            <a:pPr algn="just"/>
            <a:r>
              <a:rPr lang="es-CO" sz="2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En su historia misionera, la Amazonía ha sido lugar de testimonio concreto de estar en la cruz, incluso muchas veces lugar de martirio.</a:t>
            </a:r>
          </a:p>
          <a:p>
            <a:pPr algn="just"/>
            <a:endParaRPr lang="es-CO" sz="24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822609" y="170558"/>
            <a:ext cx="4172903" cy="6694371"/>
            <a:chOff x="774482" y="-1"/>
            <a:chExt cx="4154167" cy="6761163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483" y="-1"/>
              <a:ext cx="4052878" cy="236781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482" y="3137255"/>
              <a:ext cx="4052878" cy="285446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CuadroTexto 4"/>
            <p:cNvSpPr txBox="1"/>
            <p:nvPr/>
          </p:nvSpPr>
          <p:spPr>
            <a:xfrm>
              <a:off x="774482" y="2367814"/>
              <a:ext cx="41541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200" dirty="0" smtClean="0">
                  <a:latin typeface="Berlin Sans FB" panose="020E0602020502020306" pitchFamily="34" charset="0"/>
                </a:rPr>
                <a:t>P. Carlos misionero </a:t>
              </a:r>
              <a:r>
                <a:rPr lang="es-CO" sz="2200" dirty="0" err="1" smtClean="0">
                  <a:latin typeface="Berlin Sans FB" panose="020E0602020502020306" pitchFamily="34" charset="0"/>
                </a:rPr>
                <a:t>Jesuíta</a:t>
              </a:r>
              <a:r>
                <a:rPr lang="es-CO" sz="2200" dirty="0" smtClean="0">
                  <a:latin typeface="Berlin Sans FB" panose="020E0602020502020306" pitchFamily="34" charset="0"/>
                </a:rPr>
                <a:t> asesinado en la Amazonía</a:t>
              </a:r>
              <a:endParaRPr lang="es-CO" sz="2200" dirty="0">
                <a:latin typeface="Berlin Sans FB" panose="020E0602020502020306" pitchFamily="34" charset="0"/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774482" y="5991721"/>
              <a:ext cx="40528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200" dirty="0" smtClean="0">
                  <a:latin typeface="Berlin Sans FB" panose="020E0602020502020306" pitchFamily="34" charset="0"/>
                </a:rPr>
                <a:t>P. Luis Bolla sacerdote salesiano misionero en la Amazonía</a:t>
              </a:r>
              <a:endParaRPr lang="es-CO" sz="2200" dirty="0">
                <a:latin typeface="Berlin Sans FB" panose="020E0602020502020306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8341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1057</TotalTime>
  <Words>1363</Words>
  <Application>Microsoft Office PowerPoint</Application>
  <PresentationFormat>Panorámica</PresentationFormat>
  <Paragraphs>61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7" baseType="lpstr">
      <vt:lpstr>Adobe Gothic Std B</vt:lpstr>
      <vt:lpstr>Arial</vt:lpstr>
      <vt:lpstr>Berlin Sans FB</vt:lpstr>
      <vt:lpstr>Trebuchet MS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127</cp:revision>
  <dcterms:created xsi:type="dcterms:W3CDTF">2018-10-06T11:50:50Z</dcterms:created>
  <dcterms:modified xsi:type="dcterms:W3CDTF">2018-10-18T13:57:19Z</dcterms:modified>
</cp:coreProperties>
</file>