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3" r:id="rId5"/>
    <p:sldId id="286" r:id="rId6"/>
    <p:sldId id="260" r:id="rId7"/>
    <p:sldId id="287" r:id="rId8"/>
    <p:sldId id="288" r:id="rId9"/>
    <p:sldId id="289" r:id="rId10"/>
    <p:sldId id="290" r:id="rId11"/>
    <p:sldId id="291" r:id="rId12"/>
    <p:sldId id="292" r:id="rId13"/>
    <p:sldId id="293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794" autoAdjust="0"/>
  </p:normalViewPr>
  <p:slideViewPr>
    <p:cSldViewPr snapToGrid="0">
      <p:cViewPr varScale="1">
        <p:scale>
          <a:sx n="72" d="100"/>
          <a:sy n="72" d="100"/>
        </p:scale>
        <p:origin x="660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422580-EC27-4F53-92A0-0786D964B7A2}" type="datetime1">
              <a:rPr lang="it-IT" smtClean="0"/>
              <a:t>09/05/2022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15EDD-768E-49AD-9196-D592149F4239}" type="datetime1">
              <a:rPr lang="it-IT" smtClean="0"/>
              <a:pPr/>
              <a:t>09/05/2022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8342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18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036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846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927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083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202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2405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5943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441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zione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 dirty="0"/>
              <a:t>Inserire o trascinare </a:t>
            </a:r>
            <a:br>
              <a:rPr lang="it-IT" noProof="0" dirty="0"/>
            </a:br>
            <a:r>
              <a:rPr lang="it-IT" noProof="0" dirty="0"/>
              <a:t>la foto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diapositiva</a:t>
            </a:r>
          </a:p>
        </p:txBody>
      </p:sp>
      <p:sp>
        <p:nvSpPr>
          <p:cNvPr id="21" name="Sottotitolo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con riquad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 dirty="0"/>
              <a:t>Titolo sezione 1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 dirty="0"/>
              <a:t>Titolo sezione 2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 dirty="0"/>
              <a:t>Titolo sezione 3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6" name="Freccia: Destra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9" name="Freccia: Destra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diritto con frecci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Anno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Anno</a:t>
            </a:r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2" name="Segnaposto tes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3" name="Segnaposto tes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4" name="Segnaposto tes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5" name="Segnaposto tes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6" name="Segnaposto tes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7" name="Segnaposto tes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noProof="0" dirty="0"/>
              <a:t>Titolo elemento</a:t>
            </a:r>
          </a:p>
        </p:txBody>
      </p:sp>
      <p:sp>
        <p:nvSpPr>
          <p:cNvPr id="41" name="Segnaposto tes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Mese, Anno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39" name="Segnaposto tes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</a:t>
            </a:r>
          </a:p>
        </p:txBody>
      </p:sp>
      <p:sp>
        <p:nvSpPr>
          <p:cNvPr id="42" name="Segnaposto tes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Breve biografia</a:t>
            </a:r>
          </a:p>
        </p:txBody>
      </p:sp>
      <p:sp>
        <p:nvSpPr>
          <p:cNvPr id="43" name="Segnaposto tes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</a:t>
            </a:r>
          </a:p>
        </p:txBody>
      </p:sp>
      <p:sp>
        <p:nvSpPr>
          <p:cNvPr id="45" name="Segnaposto tes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</a:t>
            </a:r>
          </a:p>
        </p:txBody>
      </p:sp>
      <p:sp>
        <p:nvSpPr>
          <p:cNvPr id="46" name="Segnaposto tes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Breve biografia</a:t>
            </a:r>
          </a:p>
        </p:txBody>
      </p:sp>
      <p:sp>
        <p:nvSpPr>
          <p:cNvPr id="47" name="Segnaposto tes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</a:t>
            </a:r>
          </a:p>
        </p:txBody>
      </p:sp>
      <p:sp>
        <p:nvSpPr>
          <p:cNvPr id="49" name="Segnaposto tes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</a:t>
            </a:r>
          </a:p>
        </p:txBody>
      </p:sp>
      <p:sp>
        <p:nvSpPr>
          <p:cNvPr id="50" name="Segnaposto tes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Breve biografia</a:t>
            </a:r>
          </a:p>
        </p:txBody>
      </p:sp>
      <p:sp>
        <p:nvSpPr>
          <p:cNvPr id="51" name="Segnaposto tes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47" name="Segnaposto immagine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6" name="Segnaposto immagine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5" name="Segnaposto immagine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4" name="Segnaposto immagine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3" name="Segnaposto immagine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2" name="Segnaposto immagine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6" name="Segnaposto tes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37" name="Segnaposto tes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40" name="Segnaposto tes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41" name="Segnaposto tes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52" name="Segnaposto tes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53" name="Segnaposto tes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57" name="Segnaposto tes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58" name="Segnaposto tes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59" name="Segnaposto tes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60" name="Segnaposto tes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estazione della sezione con immagin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 dirty="0"/>
              <a:t>Grazie </a:t>
            </a:r>
            <a:br>
              <a:rPr lang="it-IT" noProof="0" dirty="0"/>
            </a:br>
            <a:r>
              <a:rPr lang="it-IT" noProof="0" dirty="0"/>
              <a:t> 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/>
              <a:t>Nome completo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Telefono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Posta elettronica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Sito Web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con immagin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Inserire o trascinare la foto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Inserire o trascinare la foto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 con immagin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unti elenco come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igura a mano libera: Forma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76" name="Figura a mano libera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143" name="Figura a mano libera: Forma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63" name="Figura a mano libera: Forma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87" name="Figura a mano libera: Forma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42" name="Figura a mano libera: Forma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74" name="Figura a mano libera: Forma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17" name="Segnaposto immagine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8" name="Segnaposto immagine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9" name="Segnaposto immagine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0" name="Segnaposto immagine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1" name="Segnaposto immagine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9" name="Titolo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3" name="Segnaposto immagine 2" descr="Segnaposto immagine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i elenco come icone - opzi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0" name="Segnaposto immagine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1" name="Segnaposto immagine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2" name="Segnaposto immagine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i elenco come icone - opzion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4" name="Segnaposto immagine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5" name="Segnaposto immagine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6" name="Segnaposto immagine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20" name="Segnaposto tes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diapositiva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ti elenco come icone - opzion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igura a mano libera: Forma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41" name="Figura a mano libera: Forma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3" name="Segnaposto immagine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4" name="Segnaposto immagine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2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7" name="Segnaposto immagine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25" name="Segnaposto testo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3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8" name="Segnaposto immagine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27" name="Segnaposto testo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4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51" name="Titolo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diapositiva</a:t>
            </a:r>
          </a:p>
        </p:txBody>
      </p:sp>
      <p:sp>
        <p:nvSpPr>
          <p:cNvPr id="52" name="Sottotitolo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otto digitale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diapositiva</a:t>
            </a: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Segnaposto immagine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Inserire o trascinare il design dello schermo qui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2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 noProof="0" dirty="0"/>
              <a:t>Intestazione sezione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 noProof="0" dirty="0"/>
              <a:t>Intestazione sezione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Intestazione sezione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1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Descrizione della sezione</a:t>
            </a:r>
          </a:p>
        </p:txBody>
      </p:sp>
      <p:sp>
        <p:nvSpPr>
          <p:cNvPr id="11" name="Segnaposto tes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2</a:t>
            </a:r>
          </a:p>
        </p:txBody>
      </p:sp>
      <p:sp>
        <p:nvSpPr>
          <p:cNvPr id="14" name="Segnaposto tes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Descrizione della sezione</a:t>
            </a:r>
          </a:p>
        </p:txBody>
      </p:sp>
      <p:sp>
        <p:nvSpPr>
          <p:cNvPr id="12" name="Segnaposto tes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3</a:t>
            </a:r>
          </a:p>
        </p:txBody>
      </p:sp>
      <p:sp>
        <p:nvSpPr>
          <p:cNvPr id="15" name="Segnaposto tes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Descrizione della sezione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178" name="Figura a mano libera: Forma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grpSp>
        <p:nvGrpSpPr>
          <p:cNvPr id="192" name="Gruppo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igura a mano libera: Forma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 dirty="0"/>
            </a:p>
          </p:txBody>
        </p:sp>
        <p:grpSp>
          <p:nvGrpSpPr>
            <p:cNvPr id="182" name="Gruppo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igura a mano libera: Forma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4" name="Figura a mano libera: Forma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5" name="Figura a mano libera: Forma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6" name="Figura a mano libera: Forma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7" name="Figura a mano libera: Forma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8" name="Figura a mano libera: Forma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9" name="Figura a mano libera: Forma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90" name="Figura a mano libera: Forma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91" name="Figura a mano libera: Forma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di merc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 quadrante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 quadrante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 quadrante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 quadrante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it-IT" noProof="0" smtClean="0"/>
              <a:pPr rtl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0411" y="819733"/>
            <a:ext cx="5604587" cy="2078700"/>
          </a:xfrm>
        </p:spPr>
        <p:txBody>
          <a:bodyPr rtlCol="0"/>
          <a:lstStyle/>
          <a:p>
            <a:pPr rtl="0"/>
            <a:r>
              <a:rPr lang="it-IT" sz="3600" dirty="0">
                <a:latin typeface="Maiandra GD" panose="020E0502030308020204" pitchFamily="34" charset="0"/>
              </a:rPr>
              <a:t>Maria D. Mazzarello vista  por </a:t>
            </a:r>
            <a:br>
              <a:rPr lang="it-IT" sz="3600" dirty="0">
                <a:latin typeface="Maiandra GD" panose="020E0502030308020204" pitchFamily="34" charset="0"/>
              </a:rPr>
            </a:br>
            <a:r>
              <a:rPr lang="it-IT" sz="3600" dirty="0">
                <a:latin typeface="Maiandra GD" panose="020E0502030308020204" pitchFamily="34" charset="0"/>
              </a:rPr>
              <a:t>Enrichetta Sorbone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781452" cy="1048939"/>
          </a:xfrm>
        </p:spPr>
        <p:txBody>
          <a:bodyPr rtlCol="0"/>
          <a:lstStyle/>
          <a:p>
            <a:pPr rtl="0"/>
            <a:r>
              <a:rPr lang="it-IT" cap="none" dirty="0">
                <a:latin typeface="Maiandra GD" panose="020E0502030308020204" pitchFamily="34" charset="0"/>
              </a:rPr>
              <a:t>Triduo en preparación  a la fiesta                         de Madre Mazzarello</a:t>
            </a:r>
          </a:p>
          <a:p>
            <a:pPr rtl="0"/>
            <a:r>
              <a:rPr lang="it-IT" cap="none" noProof="1">
                <a:latin typeface="Maiandra GD" panose="020E0502030308020204" pitchFamily="34" charset="0"/>
              </a:rPr>
              <a:t>mayo 2022</a:t>
            </a:r>
          </a:p>
          <a:p>
            <a:pPr rtl="0"/>
            <a:endParaRPr lang="it-IT" dirty="0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749560" y="0"/>
            <a:ext cx="5794310" cy="661554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54C710-DEB7-4B74-9ED1-92AEA4F08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331" flipH="1">
            <a:off x="-1337223" y="2898433"/>
            <a:ext cx="3365940" cy="4006452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052AE4D0-4DD9-405F-9399-1F0E4E383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4741" flipH="1">
            <a:off x="1662167" y="3526395"/>
            <a:ext cx="2931392" cy="38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4"/>
    </mc:Choice>
    <mc:Fallback xmlns="">
      <p:transition spd="slow" advTm="658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7775" y="834336"/>
            <a:ext cx="5283459" cy="2728844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presencia: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CL" sz="2200" dirty="0">
                <a:solidFill>
                  <a:srgbClr val="002060"/>
                </a:solidFill>
                <a:latin typeface="Maiandra GD" panose="020E0502030308020204" pitchFamily="34" charset="0"/>
              </a:rPr>
              <a:t>una presencia que interpela, audaz, radicada en Cristo y por eso capaz de generar vida en torno a sí.</a:t>
            </a:r>
            <a:endParaRPr lang="it-IT" sz="2200" dirty="0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CL" sz="2200" dirty="0">
                <a:solidFill>
                  <a:srgbClr val="002060"/>
                </a:solidFill>
                <a:latin typeface="Maiandra GD" panose="020E0502030308020204" pitchFamily="34" charset="0"/>
              </a:rPr>
              <a:t>¿Cómo hoy, “aquí y ahora”, soy una persona generadora de vida</a:t>
            </a: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?</a:t>
            </a:r>
          </a:p>
          <a:p>
            <a:pPr marL="0" indent="0">
              <a:buNone/>
            </a:pPr>
            <a:endParaRPr lang="it-IT" sz="2200" noProof="1">
              <a:solidFill>
                <a:schemeClr val="accent4">
                  <a:lumMod val="50000"/>
                </a:schemeClr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Segnaposto immagine 11">
            <a:extLst>
              <a:ext uri="{FF2B5EF4-FFF2-40B4-BE49-F238E27FC236}">
                <a16:creationId xmlns:a16="http://schemas.microsoft.com/office/drawing/2014/main" id="{B1CC8C1D-CAF4-4A17-81BC-46150909C5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81234" y="2198758"/>
            <a:ext cx="3142924" cy="3588378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9" name="Segnaposto immagine 5">
            <a:extLst>
              <a:ext uri="{FF2B5EF4-FFF2-40B4-BE49-F238E27FC236}">
                <a16:creationId xmlns:a16="http://schemas.microsoft.com/office/drawing/2014/main" id="{624A3B8C-A2E7-45EE-81D5-A79FE9BD8A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68199" y="1489965"/>
            <a:ext cx="2998957" cy="3591468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9B2CA97-FA57-4D9E-85D7-9E17C6FD7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6696" flipH="1">
            <a:off x="7404709" y="4770550"/>
            <a:ext cx="3365940" cy="4006452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AE6B952-51BC-4BE2-963C-894892552B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279" flipH="1">
            <a:off x="9406578" y="3043614"/>
            <a:ext cx="2931392" cy="38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8826"/>
      </p:ext>
    </p:extLst>
  </p:cSld>
  <p:clrMapOvr>
    <a:masterClrMapping/>
  </p:clrMapOvr>
  <p:transition spd="med" advTm="32773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 descr="Sfondo logo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 rot="10800000">
            <a:off x="6456783" y="541171"/>
            <a:ext cx="5598366" cy="616753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lt1"/>
              </a:solidFill>
            </a:endParaRPr>
          </a:p>
        </p:txBody>
      </p:sp>
      <p:pic>
        <p:nvPicPr>
          <p:cNvPr id="10" name="Segnaposto immagine 5">
            <a:extLst>
              <a:ext uri="{FF2B5EF4-FFF2-40B4-BE49-F238E27FC236}">
                <a16:creationId xmlns:a16="http://schemas.microsoft.com/office/drawing/2014/main" id="{352285BB-2F77-435B-B946-C9AFC095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55364" y="824954"/>
            <a:ext cx="4916364" cy="5613169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FBB6F73-F2A3-4C1A-ACF3-ED2B4E232C3B}"/>
              </a:ext>
            </a:extLst>
          </p:cNvPr>
          <p:cNvSpPr txBox="1"/>
          <p:nvPr/>
        </p:nvSpPr>
        <p:spPr>
          <a:xfrm>
            <a:off x="289249" y="690465"/>
            <a:ext cx="6662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Enrichetta Sorbone </a:t>
            </a:r>
          </a:p>
          <a:p>
            <a:r>
              <a:rPr lang="it-IT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(1854-1942)</a:t>
            </a:r>
          </a:p>
          <a:p>
            <a:r>
              <a:rPr lang="it-IT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Segunda asistente del Instituto FMA</a:t>
            </a:r>
          </a:p>
          <a:p>
            <a:endParaRPr lang="it-IT" sz="32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it-IT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Vicaria general</a:t>
            </a:r>
          </a:p>
          <a:p>
            <a:r>
              <a:rPr lang="it-IT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en el período                                         de Madre Caterina Daghero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FE1F8-4FD1-4C02-8C5D-FF67E88579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6696" flipH="1">
            <a:off x="8589896" y="5383289"/>
            <a:ext cx="2446441" cy="2911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BDB1F2-1AE4-43D4-AB1E-A2A7DBDFF5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279" flipH="1">
            <a:off x="10157132" y="4117894"/>
            <a:ext cx="2130601" cy="27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  <p:transition spd="slow" advTm="40343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9641" y="3039880"/>
            <a:ext cx="5511612" cy="2728844"/>
          </a:xfrm>
        </p:spPr>
        <p:txBody>
          <a:bodyPr rtlCol="0"/>
          <a:lstStyle/>
          <a:p>
            <a:pPr marL="0" indent="0">
              <a:buNone/>
            </a:pP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… </a:t>
            </a:r>
            <a:r>
              <a:rPr lang="es-CL" sz="2200" dirty="0">
                <a:solidFill>
                  <a:srgbClr val="002060"/>
                </a:solidFill>
                <a:latin typeface="Maiandra GD" panose="020E0502030308020204" pitchFamily="34" charset="0"/>
              </a:rPr>
              <a:t>haber participado en Roma en la canonización de Don Bosco y la beatificación de la Madre </a:t>
            </a:r>
            <a:r>
              <a:rPr lang="es-CL" sz="2200" dirty="0" err="1">
                <a:solidFill>
                  <a:srgbClr val="002060"/>
                </a:solidFill>
                <a:latin typeface="Maiandra GD" panose="020E0502030308020204" pitchFamily="34" charset="0"/>
              </a:rPr>
              <a:t>Mazzarello</a:t>
            </a:r>
            <a:endParaRPr lang="it-IT" sz="2200" dirty="0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rtl="0"/>
            <a:endParaRPr lang="it-IT" noProof="1"/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6646508" y="1426003"/>
            <a:ext cx="3897324" cy="4449701"/>
          </a:xfrm>
        </p:spPr>
      </p:pic>
      <p:sp>
        <p:nvSpPr>
          <p:cNvPr id="5" name="Sottotitolo 4">
            <a:extLst>
              <a:ext uri="{FF2B5EF4-FFF2-40B4-BE49-F238E27FC236}">
                <a16:creationId xmlns:a16="http://schemas.microsoft.com/office/drawing/2014/main" id="{1BEA3DCC-EEE6-4CF5-99DF-2F4737CB1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521" y="718288"/>
            <a:ext cx="5041972" cy="1415429"/>
          </a:xfrm>
        </p:spPr>
        <p:txBody>
          <a:bodyPr/>
          <a:lstStyle/>
          <a:p>
            <a:pPr algn="ctr"/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de</a:t>
            </a:r>
            <a:r>
              <a:rPr lang="es-CL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sus alegrías más grandes </a:t>
            </a: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…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F0CFB5E-18F7-4D4E-B2B8-59CD22A91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6696" flipH="1">
            <a:off x="7404709" y="4770550"/>
            <a:ext cx="3365940" cy="4006452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3E8F079-56A1-4761-97C9-9F749848D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279" flipH="1">
            <a:off x="9406578" y="3043614"/>
            <a:ext cx="2931392" cy="38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  <p:transition spd="slow" advTm="15915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5766" y="345801"/>
            <a:ext cx="5657534" cy="2728844"/>
          </a:xfrm>
        </p:spPr>
        <p:txBody>
          <a:bodyPr rtlCol="0"/>
          <a:lstStyle/>
          <a:p>
            <a:pPr marL="0" indent="0">
              <a:buNone/>
            </a:pPr>
            <a:r>
              <a:rPr lang="es-CL" sz="2200" noProof="1">
                <a:solidFill>
                  <a:srgbClr val="002060"/>
                </a:solidFill>
                <a:latin typeface="Maiandra GD" panose="020E0502030308020204" pitchFamily="34" charset="0"/>
              </a:rPr>
              <a:t>Vivió a la escuela de la madre Mazzarello durante ocho años</a:t>
            </a:r>
            <a:r>
              <a:rPr lang="it-IT" sz="2200" noProof="1">
                <a:solidFill>
                  <a:srgbClr val="002060"/>
                </a:solidFill>
                <a:latin typeface="Maiandra GD" panose="020E0502030308020204" pitchFamily="34" charset="0"/>
              </a:rPr>
              <a:t>. </a:t>
            </a:r>
          </a:p>
          <a:p>
            <a:pPr marL="0" indent="0" rtl="0">
              <a:buNone/>
            </a:pPr>
            <a:endParaRPr lang="it-IT" sz="2200" noProof="1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marL="0" indent="0" rtl="0">
              <a:buNone/>
            </a:pPr>
            <a:r>
              <a:rPr lang="it-IT" sz="2200" noProof="1">
                <a:solidFill>
                  <a:srgbClr val="002060"/>
                </a:solidFill>
                <a:latin typeface="Maiandra GD" panose="020E0502030308020204" pitchFamily="34" charset="0"/>
              </a:rPr>
              <a:t>Ha vivido y descripto el espíritu de Mornese:</a:t>
            </a:r>
          </a:p>
          <a:p>
            <a:pPr marL="0" indent="0" rtl="0">
              <a:buNone/>
            </a:pPr>
            <a:endParaRPr lang="it-IT" sz="2200" noProof="1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«</a:t>
            </a:r>
            <a:r>
              <a:rPr lang="es-CL" sz="2200" i="1" dirty="0">
                <a:solidFill>
                  <a:srgbClr val="002060"/>
                </a:solidFill>
                <a:latin typeface="Maiandra GD" panose="020E0502030308020204" pitchFamily="34" charset="0"/>
              </a:rPr>
              <a:t>Gran obediencia, sencillez, exacta fidelidad a la santa regla; admirable recogimiento y silencio; espíritu de oración y de mortificación; candor e inocencia; amor fraterno en el conversar, gozo y alegría tan serenos que parecía un ambiente de Paraíso. No se pensaba, ni se hablaba más que de Dios y de su santo amor, de amar a María, S. José y el Ángel Custodio, y se trabajaba siempre bajo sus dulcísimas miradas, como si estuvieran allí presentes y no se tenían otras miras. </a:t>
            </a:r>
            <a:r>
              <a:rPr lang="es-C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¡Qué bella era la vida!</a:t>
            </a: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»</a:t>
            </a:r>
            <a:endParaRPr lang="it-IT" sz="2200" noProof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Segnaposto immagine 5">
            <a:extLst>
              <a:ext uri="{FF2B5EF4-FFF2-40B4-BE49-F238E27FC236}">
                <a16:creationId xmlns:a16="http://schemas.microsoft.com/office/drawing/2014/main" id="{9A3E9D51-03C4-4306-B638-1DE0D9A1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22929" y="1594560"/>
            <a:ext cx="2760216" cy="3305558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FF366842-BEA9-4441-8D37-88047E7489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52325" y="2696547"/>
            <a:ext cx="2783152" cy="3177615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2B385C4-7AC6-46A9-907E-6064C7449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279" flipH="1">
            <a:off x="9406578" y="3043614"/>
            <a:ext cx="2931392" cy="380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296C09-7599-4E6F-B002-0DEE514B51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6696" flipH="1">
            <a:off x="7404709" y="4770550"/>
            <a:ext cx="3365940" cy="40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89216"/>
      </p:ext>
    </p:extLst>
  </p:cSld>
  <p:clrMapOvr>
    <a:masterClrMapping/>
  </p:clrMapOvr>
  <p:transition spd="slow" advTm="99995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7860" y="1464724"/>
            <a:ext cx="4386446" cy="2728844"/>
          </a:xfrm>
        </p:spPr>
        <p:txBody>
          <a:bodyPr rtlCol="0"/>
          <a:lstStyle/>
          <a:p>
            <a:pPr rtl="0">
              <a:buFontTx/>
              <a:buChar char="-"/>
            </a:pPr>
            <a:endParaRPr lang="it-IT" sz="2200" dirty="0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marL="0" indent="0" rtl="0">
              <a:buNone/>
            </a:pP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Madre Mazzarello interviene en su vida en varios momentos: </a:t>
            </a:r>
          </a:p>
          <a:p>
            <a:pPr marL="0" indent="0" rtl="0">
              <a:buNone/>
            </a:pPr>
            <a:endParaRPr lang="it-IT" sz="1500" dirty="0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>
              <a:buFontTx/>
              <a:buChar char="-"/>
            </a:pPr>
            <a:r>
              <a:rPr lang="es-CL" sz="2200" dirty="0">
                <a:solidFill>
                  <a:srgbClr val="002060"/>
                </a:solidFill>
                <a:latin typeface="Maiandra GD" panose="020E0502030308020204" pitchFamily="34" charset="0"/>
              </a:rPr>
              <a:t>cuando vivía apenada y con una fuerte tribulación interior: sentía dentro de sí la llamada del Señor, pero sufría pensando en sus hermanitas más pequeñas, huérfanas de madre, y estaba casi decidida a volver a su casa para cuidarlas</a:t>
            </a: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. </a:t>
            </a:r>
          </a:p>
          <a:p>
            <a:pPr rtl="0">
              <a:buFontTx/>
              <a:buChar char="-"/>
            </a:pP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el sufrimiento que padeció a causa de la rebeldía de </a:t>
            </a:r>
            <a:b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Emma Ferrero.</a:t>
            </a:r>
          </a:p>
          <a:p>
            <a:pPr rtl="0">
              <a:buFontTx/>
              <a:buChar char="-"/>
            </a:pPr>
            <a:endParaRPr lang="it-IT" sz="2200" dirty="0">
              <a:solidFill>
                <a:schemeClr val="accent3">
                  <a:lumMod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1BEA3DCC-EEE6-4CF5-99DF-2F4737CB1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013" y="385139"/>
            <a:ext cx="6889895" cy="1415429"/>
          </a:xfrm>
        </p:spPr>
        <p:txBody>
          <a:bodyPr/>
          <a:lstStyle/>
          <a:p>
            <a:pPr algn="l"/>
            <a:r>
              <a:rPr lang="es-CL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Los gestos de maternidad de la Madre </a:t>
            </a:r>
            <a:r>
              <a:rPr lang="es-CL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Mazzarello</a:t>
            </a:r>
            <a:r>
              <a:rPr lang="es-CL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…</a:t>
            </a:r>
          </a:p>
        </p:txBody>
      </p:sp>
      <p:pic>
        <p:nvPicPr>
          <p:cNvPr id="8" name="Segnaposto immagine 11">
            <a:extLst>
              <a:ext uri="{FF2B5EF4-FFF2-40B4-BE49-F238E27FC236}">
                <a16:creationId xmlns:a16="http://schemas.microsoft.com/office/drawing/2014/main" id="{252A219D-06B7-44DD-AB81-B7BDBD1815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53508" y="1517582"/>
            <a:ext cx="6819089" cy="5292425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3A6CDA0-2ABD-4BCC-B67D-67C78DC7E7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6696" flipH="1">
            <a:off x="9011205" y="5517814"/>
            <a:ext cx="2171221" cy="258438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84E7FBC-9AB7-466A-99A4-0CAD6503E2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279" flipH="1">
            <a:off x="10381784" y="4439443"/>
            <a:ext cx="1890913" cy="245383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49B0CC-729D-4832-8CAA-8F70AC1865BF}"/>
              </a:ext>
            </a:extLst>
          </p:cNvPr>
          <p:cNvSpPr txBox="1"/>
          <p:nvPr/>
        </p:nvSpPr>
        <p:spPr>
          <a:xfrm>
            <a:off x="7569201" y="708132"/>
            <a:ext cx="4103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dirty="0">
                <a:solidFill>
                  <a:schemeClr val="bg1"/>
                </a:solidFill>
                <a:latin typeface="Maiandra GD" panose="020E0502030308020204" pitchFamily="34" charset="0"/>
              </a:rPr>
              <a:t>Las  cuatro hermanas «Sorbone» se convirtieron en FMA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321246"/>
      </p:ext>
    </p:extLst>
  </p:cSld>
  <p:clrMapOvr>
    <a:masterClrMapping/>
  </p:clrMapOvr>
  <p:transition spd="med" advTm="38557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7732" y="-280241"/>
            <a:ext cx="5261827" cy="2728844"/>
          </a:xfrm>
        </p:spPr>
        <p:txBody>
          <a:bodyPr rtlCol="0"/>
          <a:lstStyle/>
          <a:p>
            <a:pPr marL="0" indent="0">
              <a:buNone/>
            </a:pPr>
            <a:endParaRPr lang="it-IT" sz="4400" dirty="0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Una </a:t>
            </a:r>
            <a:r>
              <a:rPr lang="es-CL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maternidad que atrae al bien</a:t>
            </a: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:</a:t>
            </a:r>
          </a:p>
          <a:p>
            <a:pPr marL="0" indent="0">
              <a:buNone/>
            </a:pPr>
            <a:endParaRPr lang="it-IT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«</a:t>
            </a:r>
            <a:r>
              <a:rPr lang="es-CL" sz="2200" dirty="0">
                <a:solidFill>
                  <a:srgbClr val="002060"/>
                </a:solidFill>
                <a:latin typeface="Maiandra GD" panose="020E0502030308020204" pitchFamily="34" charset="0"/>
              </a:rPr>
              <a:t>María </a:t>
            </a:r>
            <a:r>
              <a:rPr lang="es-CL" sz="2200" dirty="0" err="1">
                <a:solidFill>
                  <a:srgbClr val="002060"/>
                </a:solidFill>
                <a:latin typeface="Maiandra GD" panose="020E0502030308020204" pitchFamily="34" charset="0"/>
              </a:rPr>
              <a:t>Mazzarello</a:t>
            </a:r>
            <a:r>
              <a:rPr lang="es-CL" sz="2200" dirty="0">
                <a:solidFill>
                  <a:srgbClr val="002060"/>
                </a:solidFill>
                <a:latin typeface="Maiandra GD" panose="020E0502030308020204" pitchFamily="34" charset="0"/>
              </a:rPr>
              <a:t> estaba dotada de un criterio no común, poseía el don de la maternidad, un don del gobierno verdaderamente admirable, un gobierno enérgico, vigilante, pero amoroso; nos trataba con franqueza, sí, pero nos amaba cordialmente, a la buena, como una mamá religiosa; tenía un no sé qué que nos  atraía al bien, al deber, al sacrificio, a Jesús, con una cierta suavidad, sin violencia</a:t>
            </a: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»</a:t>
            </a:r>
            <a:endParaRPr lang="it-IT" sz="2200" noProof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Segnaposto immagine 11">
            <a:extLst>
              <a:ext uri="{FF2B5EF4-FFF2-40B4-BE49-F238E27FC236}">
                <a16:creationId xmlns:a16="http://schemas.microsoft.com/office/drawing/2014/main" id="{CA92DE25-1856-496E-9CDA-BE5D463A1E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99559" y="2311502"/>
            <a:ext cx="3142924" cy="3588378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9" name="Segnaposto immagine 5">
            <a:extLst>
              <a:ext uri="{FF2B5EF4-FFF2-40B4-BE49-F238E27FC236}">
                <a16:creationId xmlns:a16="http://schemas.microsoft.com/office/drawing/2014/main" id="{7A9489A9-38EF-40B5-BDB9-E4A5553E12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01472" y="958120"/>
            <a:ext cx="2998957" cy="3591468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A7F5474-A80B-4CBB-928F-045E81D62F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6696" flipH="1">
            <a:off x="7404709" y="4770550"/>
            <a:ext cx="3365940" cy="4006452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D97DA4B-0D0D-4467-AF43-E801AC3679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279" flipH="1">
            <a:off x="9406578" y="3043614"/>
            <a:ext cx="2931392" cy="3804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0810565"/>
      </p:ext>
    </p:extLst>
  </p:cSld>
  <p:clrMapOvr>
    <a:masterClrMapping/>
  </p:clrMapOvr>
  <p:transition spd="slow" advTm="16313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3588" y="931205"/>
            <a:ext cx="5795111" cy="2728844"/>
          </a:xfrm>
        </p:spPr>
        <p:txBody>
          <a:bodyPr rtlCol="0"/>
          <a:lstStyle/>
          <a:p>
            <a:pPr marL="0" indent="0">
              <a:buNone/>
            </a:pPr>
            <a:r>
              <a:rPr lang="es-CL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arte de la animación y el gobierno</a:t>
            </a: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:</a:t>
            </a:r>
          </a:p>
          <a:p>
            <a:pPr marL="0" indent="0">
              <a:buNone/>
            </a:pPr>
            <a:endParaRPr lang="it-IT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it-IT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«</a:t>
            </a:r>
            <a:r>
              <a:rPr lang="es-CL" sz="2200" dirty="0">
                <a:solidFill>
                  <a:srgbClr val="002060"/>
                </a:solidFill>
                <a:latin typeface="Maiandra GD" panose="020E0502030308020204" pitchFamily="34" charset="0"/>
              </a:rPr>
              <a:t>Parecía una verdadera jardinera en el gobierno para ver qué flores debía plantar o trasplantar. Cuando veía que una no era muy adecuada para un oficio la ponía en otro</a:t>
            </a: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»</a:t>
            </a:r>
            <a:endParaRPr lang="it-IT" sz="2200" noProof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Segnaposto immagine 11">
            <a:extLst>
              <a:ext uri="{FF2B5EF4-FFF2-40B4-BE49-F238E27FC236}">
                <a16:creationId xmlns:a16="http://schemas.microsoft.com/office/drawing/2014/main" id="{BAF6E465-A044-4A54-9BCB-72D30EFD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97134" y="2162846"/>
            <a:ext cx="3142924" cy="3588378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9" name="Segnaposto immagine 5">
            <a:extLst>
              <a:ext uri="{FF2B5EF4-FFF2-40B4-BE49-F238E27FC236}">
                <a16:creationId xmlns:a16="http://schemas.microsoft.com/office/drawing/2014/main" id="{E0A3108A-C6BC-4410-8402-9BAB71B771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84099" y="1454053"/>
            <a:ext cx="2998957" cy="3591468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428FEC8-6AEF-41EB-9D42-5E48EF8DC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6696" flipH="1">
            <a:off x="7404709" y="4770550"/>
            <a:ext cx="3365940" cy="4006452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FD182295-11D3-4BA0-B2A1-72520FA2D4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279" flipH="1">
            <a:off x="9406578" y="3043614"/>
            <a:ext cx="2931392" cy="38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57798"/>
      </p:ext>
    </p:extLst>
  </p:cSld>
  <p:clrMapOvr>
    <a:masterClrMapping/>
  </p:clrMapOvr>
  <p:transition spd="slow" advTm="81402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5334" y="475408"/>
            <a:ext cx="5710666" cy="2728844"/>
          </a:xfrm>
        </p:spPr>
        <p:txBody>
          <a:bodyPr rtlCol="0"/>
          <a:lstStyle/>
          <a:p>
            <a:pPr marL="0" indent="0">
              <a:buNone/>
            </a:pPr>
            <a:r>
              <a:rPr lang="es-C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fe granítica, la esperanza inquebrantable y la caridad operosa de la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madre Mazzarello: </a:t>
            </a:r>
          </a:p>
          <a:p>
            <a:pPr marL="0" indent="0">
              <a:buNone/>
            </a:pPr>
            <a:endParaRPr lang="it-IT" sz="2200" dirty="0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«</a:t>
            </a:r>
            <a:r>
              <a:rPr lang="es-CL" sz="2200" dirty="0">
                <a:solidFill>
                  <a:srgbClr val="002060"/>
                </a:solidFill>
                <a:latin typeface="Maiandra GD" panose="020E0502030308020204" pitchFamily="34" charset="0"/>
              </a:rPr>
              <a:t>viendo a la madre se veía a una persona que </a:t>
            </a:r>
            <a:r>
              <a:rPr lang="es-C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revelaba a Dios</a:t>
            </a: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». </a:t>
            </a:r>
          </a:p>
          <a:p>
            <a:pPr marL="0" indent="0">
              <a:buNone/>
            </a:pPr>
            <a:endParaRPr lang="it-IT" sz="2200" dirty="0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«</a:t>
            </a:r>
            <a:r>
              <a:rPr lang="es-CL" sz="2200" dirty="0">
                <a:solidFill>
                  <a:srgbClr val="002060"/>
                </a:solidFill>
                <a:latin typeface="Maiandra GD" panose="020E0502030308020204" pitchFamily="34" charset="0"/>
              </a:rPr>
              <a:t>Me parece aún verla en la Iglesia profundamente recogida hacer sus Santas Comuniones con tanto fervor como si fuera un serafín de amor! Y en el curso de la jornada, presentándose a las Hermanas en el taller o en los oficios, parecía que llevase aún a su Jesús en el corazón para comunicarlo a sus hijas y a las niñas; y nosotros sentíamos al paso de nuestra Madre, </a:t>
            </a:r>
            <a:r>
              <a:rPr lang="es-CL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perfume de Jesús</a:t>
            </a:r>
            <a:r>
              <a:rPr lang="it-IT" sz="2200" dirty="0">
                <a:solidFill>
                  <a:srgbClr val="002060"/>
                </a:solidFill>
                <a:latin typeface="Maiandra GD" panose="020E0502030308020204" pitchFamily="34" charset="0"/>
              </a:rPr>
              <a:t>».</a:t>
            </a:r>
            <a:endParaRPr lang="it-IT" sz="2200" noProof="1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Segnaposto immagine 11">
            <a:extLst>
              <a:ext uri="{FF2B5EF4-FFF2-40B4-BE49-F238E27FC236}">
                <a16:creationId xmlns:a16="http://schemas.microsoft.com/office/drawing/2014/main" id="{52107D32-9800-422E-858C-CDA2C6A9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30353" y="2266601"/>
            <a:ext cx="3142924" cy="3588378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9" name="Segnaposto immagine 5">
            <a:extLst>
              <a:ext uri="{FF2B5EF4-FFF2-40B4-BE49-F238E27FC236}">
                <a16:creationId xmlns:a16="http://schemas.microsoft.com/office/drawing/2014/main" id="{EDF1AC70-2988-48A6-A7C3-15655555B0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17318" y="1557808"/>
            <a:ext cx="2998957" cy="3591468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676547D-F61F-4C71-9E04-3EC88E7BA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6696" flipH="1">
            <a:off x="7404709" y="4770550"/>
            <a:ext cx="3365940" cy="4006452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3BDF38B6-050B-4CD3-9A2F-5EEC632FB2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279" flipH="1">
            <a:off x="9406578" y="3043614"/>
            <a:ext cx="2931392" cy="38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300">
        <p:split orient="vert"/>
      </p:transition>
    </mc:Choice>
    <mc:Fallback xmlns="">
      <p:transition spd="slow" advTm="983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392" y="1298665"/>
            <a:ext cx="4579808" cy="2728844"/>
          </a:xfrm>
        </p:spPr>
        <p:txBody>
          <a:bodyPr rtlCol="0"/>
          <a:lstStyle/>
          <a:p>
            <a:pPr marL="0" indent="0">
              <a:buNone/>
            </a:pP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 estilo de vida:</a:t>
            </a:r>
          </a:p>
          <a:p>
            <a:pPr marL="0" indent="0">
              <a:buNone/>
            </a:pPr>
            <a:r>
              <a:rPr lang="es-CL" sz="2200" dirty="0">
                <a:solidFill>
                  <a:srgbClr val="002060"/>
                </a:solidFill>
                <a:latin typeface="Maiandra GD" panose="020E0502030308020204" pitchFamily="34" charset="0"/>
              </a:rPr>
              <a:t>ser “presencia” significativa, que interpela; aprender a convertirnos en nosotros mismos en la forma mejor, hombres y mujeres que tengan el coraje y la paciencia de tejer auténticas y profundas relaciones interpersonales, que se jueguen la propia vita en el “hacerse cargo”, en el amar y hacerse amar, empleándose a conciencia en poner las condiciones que promuevan la cultura de la vita y la civilización de la paz y el amor</a:t>
            </a:r>
            <a:endParaRPr lang="it-IT" sz="2200" dirty="0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marL="0" indent="0">
              <a:buNone/>
            </a:pPr>
            <a:endParaRPr lang="it-IT" sz="2200" noProof="1">
              <a:solidFill>
                <a:schemeClr val="accent3">
                  <a:lumMod val="50000"/>
                </a:schemeClr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Segnaposto immagine 11">
            <a:extLst>
              <a:ext uri="{FF2B5EF4-FFF2-40B4-BE49-F238E27FC236}">
                <a16:creationId xmlns:a16="http://schemas.microsoft.com/office/drawing/2014/main" id="{8E276C91-7F22-4445-9CD9-A4AA1BC8A9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36740" y="2348048"/>
            <a:ext cx="3142924" cy="3588378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9" name="Segnaposto immagine 5">
            <a:extLst>
              <a:ext uri="{FF2B5EF4-FFF2-40B4-BE49-F238E27FC236}">
                <a16:creationId xmlns:a16="http://schemas.microsoft.com/office/drawing/2014/main" id="{AA2E69D9-BB96-4366-AE23-2708452750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23705" y="1601932"/>
            <a:ext cx="2998957" cy="3591468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7285BF0-8496-4E3A-82CE-48A0F8A91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6696" flipH="1">
            <a:off x="7404709" y="4770550"/>
            <a:ext cx="3365940" cy="4006452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7885C4A-F35B-4B5E-AE3A-C973D82C97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279" flipH="1">
            <a:off x="9406578" y="3043614"/>
            <a:ext cx="2931392" cy="38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17384"/>
      </p:ext>
    </p:extLst>
  </p:cSld>
  <p:clrMapOvr>
    <a:masterClrMapping/>
  </p:clrMapOvr>
  <p:transition spd="slow" advTm="934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4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heme/theme1.xml><?xml version="1.0" encoding="utf-8"?>
<a:theme xmlns:a="http://schemas.openxmlformats.org/drawingml/2006/main" name="Tema di Office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615_TF66873322.potx" id="{9F37BDF7-5162-4029-99ED-E13A336190F5}" vid="{5E690ABD-BDC8-4075-93FB-7A45AB0BF59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33E771-E022-4C55-86B2-92F4B446C69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tonalità di rosa</Template>
  <TotalTime>186</TotalTime>
  <Words>656</Words>
  <Application>Microsoft Office PowerPoint</Application>
  <PresentationFormat>Panorámica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Maiandra GD</vt:lpstr>
      <vt:lpstr>Tema di Office</vt:lpstr>
      <vt:lpstr>Maria D. Mazzarello vista  por  Enrichetta Sorbone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Domenica Mazzarello vista  da Petronilla Mazzarello</dc:title>
  <dc:creator>Eliane</dc:creator>
  <cp:lastModifiedBy>Carmen Elena Mejia</cp:lastModifiedBy>
  <cp:revision>29</cp:revision>
  <dcterms:created xsi:type="dcterms:W3CDTF">2022-02-21T14:09:45Z</dcterms:created>
  <dcterms:modified xsi:type="dcterms:W3CDTF">2022-05-09T14:36:37Z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